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3" r:id="rId3"/>
    <p:sldId id="274" r:id="rId4"/>
    <p:sldId id="279" r:id="rId5"/>
    <p:sldId id="275" r:id="rId6"/>
    <p:sldId id="277" r:id="rId7"/>
    <p:sldId id="278" r:id="rId8"/>
    <p:sldId id="257" r:id="rId9"/>
    <p:sldId id="258" r:id="rId10"/>
    <p:sldId id="282" r:id="rId11"/>
    <p:sldId id="289" r:id="rId12"/>
    <p:sldId id="272" r:id="rId13"/>
    <p:sldId id="283" r:id="rId14"/>
    <p:sldId id="284" r:id="rId15"/>
    <p:sldId id="286" r:id="rId16"/>
    <p:sldId id="287" r:id="rId17"/>
    <p:sldId id="288" r:id="rId18"/>
    <p:sldId id="270" r:id="rId19"/>
    <p:sldId id="259" r:id="rId20"/>
    <p:sldId id="260" r:id="rId21"/>
    <p:sldId id="290" r:id="rId22"/>
    <p:sldId id="261" r:id="rId23"/>
    <p:sldId id="263" r:id="rId24"/>
    <p:sldId id="292" r:id="rId25"/>
    <p:sldId id="265" r:id="rId26"/>
    <p:sldId id="268" r:id="rId27"/>
    <p:sldId id="280" r:id="rId28"/>
    <p:sldId id="281" r:id="rId29"/>
    <p:sldId id="266" r:id="rId30"/>
    <p:sldId id="264" r:id="rId31"/>
    <p:sldId id="269" r:id="rId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80808"/>
    <a:srgbClr val="33CC33"/>
    <a:srgbClr val="FFFFCC"/>
    <a:srgbClr val="FF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7" autoAdjust="0"/>
    <p:restoredTop sz="99165" autoAdjust="0"/>
  </p:normalViewPr>
  <p:slideViewPr>
    <p:cSldViewPr>
      <p:cViewPr varScale="1">
        <p:scale>
          <a:sx n="73" d="100"/>
          <a:sy n="73" d="100"/>
        </p:scale>
        <p:origin x="-11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87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87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87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87">
              <a:defRPr sz="1300"/>
            </a:lvl1pPr>
          </a:lstStyle>
          <a:p>
            <a:pPr>
              <a:defRPr/>
            </a:pPr>
            <a:fld id="{E1A642E5-8994-4BE2-A6F0-C09A05639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35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87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87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6425"/>
            <a:ext cx="51435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87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87">
              <a:defRPr sz="1300"/>
            </a:lvl1pPr>
          </a:lstStyle>
          <a:p>
            <a:pPr>
              <a:defRPr/>
            </a:pPr>
            <a:fld id="{223DF3ED-CAB4-44C8-A53A-8A98168F2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69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FC5BE4-1434-4C15-8963-38B1F8C66D76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8C6895-9235-4C2F-A5F0-6909279A2938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z="1300" smtClean="0"/>
          </a:p>
        </p:txBody>
      </p:sp>
      <p:sp>
        <p:nvSpPr>
          <p:cNvPr id="36867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Apprentice must receive 2 – 15 min. breaks and 1-30 min. eating break as per labour legislation. You do not cook them lunch. The apprentice may choose to waive his breaks.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8C6895-9235-4C2F-A5F0-6909279A2938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z="1300" smtClean="0"/>
          </a:p>
        </p:txBody>
      </p:sp>
      <p:sp>
        <p:nvSpPr>
          <p:cNvPr id="36867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Apprentice must receive 2 – 15 min. breaks and 1-30 min. eating break as per labour legislation. You do not cook them lunch. The apprentice may choose to waive his breaks.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CD563F-2CA3-4341-A0C3-D1255191C63D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z="1300" smtClean="0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No need to do anything for the Skills/Classical Menu – prepare and present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Apprentice must receive 2 – 15 min. breaks and 1-30 min. eating break as per labour legislation. You do not cook them lunch. The apprentice may choose to waive his breaks.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CD563F-2CA3-4341-A0C3-D1255191C63D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z="1300" smtClean="0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No need to do anything for the Skills/Classical Menu – prepare and present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Apprentice must receive 2 – 15 min. breaks and 1-30 min. eating break as per labour legislation. You do not cook them lunch. The apprentice may choose to waive his breaks.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CD563F-2CA3-4341-A0C3-D1255191C63D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z="1300" smtClean="0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No need to do anything for the Skills/Classical Menu – prepare and present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Apprentice must receive 2 – 15 min. breaks and 1-30 min. eating break as per labour legislation. You do not cook them lunch. The apprentice may choose to waive his breaks.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CD563F-2CA3-4341-A0C3-D1255191C63D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z="1300" smtClean="0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No need to do anything for the Skills/Classical Menu – prepare and present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Apprentice must receive 2 – 15 min. breaks and 1-30 min. eating break as per labour legislation. You do not cook them lunch. The apprentice may choose to waive his breaks.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CD563F-2CA3-4341-A0C3-D1255191C63D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z="1300" smtClean="0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No need to do anything for the Skills/Classical Menu – prepare and present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Apprentice must receive 2 – 15 min. breaks and 1-30 min. eating break as per labour legislation. You do not cook them lunch. The apprentice may choose to waive his breaks.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CD563F-2CA3-4341-A0C3-D1255191C63D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z="1300" smtClean="0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No need to do anything for the Skills/Classical Menu – prepare and present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Apprentice must receive 2 – 15 min. breaks and 1-30 min. eating break as per labour legislation. You do not cook them lunch. The apprentice may choose to waive his breaks.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758CC9-6B28-4795-AF95-3E8FE5589AD5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sz="1300" smtClean="0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No need to do anything for the Skills/Classical Menu – prepare and present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Apprentice must receive 2 – 15 min. breaks and 1-30 min. eating break as per labour legislation. You do not cook them lunch. The apprentice may choose to waive his breaks.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FBD0759-D01D-4B0D-858A-FC4E5E0728F3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sz="1300" smtClean="0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You will not receive a pass/fail on the day. It will be mailed with a synopsis within 10 business days.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2CCF2A-C212-4E07-9EE3-2A2E7297FD59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5FA9FD-B15B-4B5B-AB20-E3A931BE7100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z="1300" smtClean="0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Arms length</a:t>
            </a:r>
          </a:p>
          <a:p>
            <a:pPr eaLnBrk="1" hangingPunct="1">
              <a:buFontTx/>
              <a:buChar char="•"/>
            </a:pPr>
            <a:r>
              <a:rPr lang="en-US" altLang="en-US" smtClean="0"/>
              <a:t>as examiners we all want to see success, but we are entrusted with maintaining the standards of the program.</a:t>
            </a:r>
          </a:p>
          <a:p>
            <a:pPr eaLnBrk="1" hangingPunct="1">
              <a:buFontTx/>
              <a:buChar char="-"/>
            </a:pPr>
            <a:r>
              <a:rPr lang="en-US" altLang="en-US" smtClean="0"/>
              <a:t>Chefs uniforms to have no names – you are a candidate number only – this ensure anonymity. You will not be examined by anyone you know.</a:t>
            </a:r>
          </a:p>
          <a:p>
            <a:pPr eaLnBrk="1" hangingPunct="1">
              <a:buFontTx/>
              <a:buChar char="-"/>
            </a:pPr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>
              <a:buFontTx/>
              <a:buChar char="-"/>
            </a:pPr>
            <a:r>
              <a:rPr lang="en-US" altLang="en-US" smtClean="0"/>
              <a:t>Variations in classical dishes – “galette potatoes” – as long as verified by one of these references.</a:t>
            </a:r>
          </a:p>
          <a:p>
            <a:pPr eaLnBrk="1" hangingPunct="1">
              <a:buFontTx/>
              <a:buChar char="-"/>
            </a:pPr>
            <a:endParaRPr lang="en-US" altLang="en-US" smtClean="0"/>
          </a:p>
          <a:p>
            <a:pPr eaLnBrk="1" hangingPunct="1">
              <a:buFontTx/>
              <a:buChar char="-"/>
            </a:pPr>
            <a:r>
              <a:rPr lang="en-US" altLang="en-US" smtClean="0"/>
              <a:t>Apprentices – no ringers.</a:t>
            </a:r>
          </a:p>
          <a:p>
            <a:pPr eaLnBrk="1" hangingPunct="1">
              <a:buFontTx/>
              <a:buChar char="-"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5FA9FD-B15B-4B5B-AB20-E3A931BE7100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 sz="1300" smtClean="0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Arms length</a:t>
            </a:r>
          </a:p>
          <a:p>
            <a:pPr eaLnBrk="1" hangingPunct="1">
              <a:buFontTx/>
              <a:buChar char="•"/>
            </a:pPr>
            <a:r>
              <a:rPr lang="en-US" altLang="en-US" smtClean="0"/>
              <a:t>as examiners we all want to see success, but we are entrusted with maintaining the standards of the program.</a:t>
            </a:r>
          </a:p>
          <a:p>
            <a:pPr eaLnBrk="1" hangingPunct="1">
              <a:buFontTx/>
              <a:buChar char="-"/>
            </a:pPr>
            <a:r>
              <a:rPr lang="en-US" altLang="en-US" smtClean="0"/>
              <a:t>Chefs uniforms to have no names – you are a candidate number only – this ensure anonymity. You will not be examined by anyone you know.</a:t>
            </a:r>
          </a:p>
          <a:p>
            <a:pPr eaLnBrk="1" hangingPunct="1">
              <a:buFontTx/>
              <a:buChar char="-"/>
            </a:pPr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>
              <a:buFontTx/>
              <a:buChar char="-"/>
            </a:pPr>
            <a:r>
              <a:rPr lang="en-US" altLang="en-US" smtClean="0"/>
              <a:t>Variations in classical dishes – “galette potatoes” – as long as verified by one of these references.</a:t>
            </a:r>
          </a:p>
          <a:p>
            <a:pPr eaLnBrk="1" hangingPunct="1">
              <a:buFontTx/>
              <a:buChar char="-"/>
            </a:pPr>
            <a:endParaRPr lang="en-US" altLang="en-US" smtClean="0"/>
          </a:p>
          <a:p>
            <a:pPr eaLnBrk="1" hangingPunct="1">
              <a:buFontTx/>
              <a:buChar char="-"/>
            </a:pPr>
            <a:r>
              <a:rPr lang="en-US" altLang="en-US" smtClean="0"/>
              <a:t>Apprentices – no ringers.</a:t>
            </a:r>
          </a:p>
          <a:p>
            <a:pPr eaLnBrk="1" hangingPunct="1">
              <a:buFontTx/>
              <a:buChar char="-"/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EB796F-23F1-4A61-BC31-0AAC3A40B0A9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 sz="1300" smtClean="0"/>
          </a:p>
        </p:txBody>
      </p:sp>
      <p:sp>
        <p:nvSpPr>
          <p:cNvPr id="44035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Use of Apprentice:</a:t>
            </a:r>
          </a:p>
          <a:p>
            <a:pPr eaLnBrk="1" hangingPunct="1"/>
            <a:r>
              <a:rPr lang="en-US" altLang="en-US" smtClean="0"/>
              <a:t>You are encouraged to teach/train the apprentice. Eg: you demo 2 lamb racks – he does 2</a:t>
            </a:r>
          </a:p>
          <a:p>
            <a:pPr eaLnBrk="1" hangingPunct="1"/>
            <a:r>
              <a:rPr lang="en-US" altLang="en-US" smtClean="0"/>
              <a:t>You are not penalized for the apprentices mistakes if teaching a skill.</a:t>
            </a:r>
          </a:p>
          <a:p>
            <a:pPr eaLnBrk="1" hangingPunct="1"/>
            <a:r>
              <a:rPr lang="en-US" altLang="en-US" smtClean="0"/>
              <a:t>Penalized if given a routine task eg: julienne – not to spec</a:t>
            </a:r>
          </a:p>
          <a:p>
            <a:pPr eaLnBrk="1" hangingPunct="1"/>
            <a:r>
              <a:rPr lang="en-US" altLang="en-US" smtClean="0"/>
              <a:t>No garbage pails – 2 trays – one for garbage, on for recyclable garbage – bones, peelings, compost</a:t>
            </a:r>
          </a:p>
          <a:p>
            <a:pPr eaLnBrk="1" hangingPunct="1"/>
            <a:r>
              <a:rPr lang="en-US" altLang="en-US" smtClean="0"/>
              <a:t>Professionalism – conduct, appearance, safety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A1F8E5-8324-4DA2-A165-F07835BA85C6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A1F8E5-8324-4DA2-A165-F07835BA85C6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96024C-C8E1-4A4D-B821-4B71E3AE8CB7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CB6D43-B550-4B3C-A899-CCDF5601457D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en-US" sz="1300" smtClean="0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Only use the herb if it is used in the cooking of the dish</a:t>
            </a:r>
          </a:p>
          <a:p>
            <a:pPr eaLnBrk="1" hangingPunct="1"/>
            <a:r>
              <a:rPr lang="en-US" altLang="en-US" smtClean="0"/>
              <a:t>Contemporary presentation is acceptable for classical dishes except those in which the presentation is intrinsic to the dish</a:t>
            </a:r>
          </a:p>
          <a:p>
            <a:pPr eaLnBrk="1" hangingPunct="1"/>
            <a:r>
              <a:rPr lang="en-US" altLang="en-US" smtClean="0"/>
              <a:t>	fillets of sole ‘bonne femme’ – not paupiettes, sauce underneath – NEVER LEMON WITH A SAUCED FISH</a:t>
            </a:r>
          </a:p>
          <a:p>
            <a:pPr eaLnBrk="1" hangingPunct="1"/>
            <a:r>
              <a:rPr lang="en-US" altLang="en-US" smtClean="0"/>
              <a:t>	crème caramel</a:t>
            </a:r>
          </a:p>
          <a:p>
            <a:pPr eaLnBrk="1" hangingPunct="1"/>
            <a:r>
              <a:rPr lang="en-US" altLang="en-US" smtClean="0"/>
              <a:t>	braised lettuce – flat, square packets, knapped with a light jus from the braising liquid</a:t>
            </a:r>
          </a:p>
          <a:p>
            <a:pPr eaLnBrk="1" hangingPunct="1"/>
            <a:r>
              <a:rPr lang="en-US" altLang="en-US" smtClean="0"/>
              <a:t>Presentation of your plates is at your discretion, though presentation that is “au courant” is what is looked for.</a:t>
            </a:r>
          </a:p>
          <a:p>
            <a:pPr eaLnBrk="1" hangingPunct="1"/>
            <a:r>
              <a:rPr lang="en-US" altLang="en-US" smtClean="0"/>
              <a:t>“Dirty” plate presentation – suggest only for dessert.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51DB7C-3720-47B2-88BC-AF7D26AC5F50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D05AC3-C74A-4CB2-A114-376E93C7A818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5BED36-8870-464D-84B0-5ECE4BD8F5AC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29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1BCA5C-287E-4D5D-9A5F-38320ADC6DBF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84DDAF-71EE-45AC-B896-3DC053DBA965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30</a:t>
            </a:fld>
            <a:endParaRPr lang="en-US" altLang="en-US" sz="1300" smtClean="0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These are suggestions.</a:t>
            </a:r>
          </a:p>
          <a:p>
            <a:pPr eaLnBrk="1" hangingPunct="1"/>
            <a:r>
              <a:rPr lang="en-US" altLang="en-US" smtClean="0"/>
              <a:t>Specialty equipment that you bring in becomes common to all candidates.</a:t>
            </a:r>
          </a:p>
          <a:p>
            <a:pPr eaLnBrk="1" hangingPunct="1"/>
            <a:r>
              <a:rPr lang="en-US" altLang="en-US" smtClean="0"/>
              <a:t>Failure to plan is a plan for failure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24ECE4-E49E-4E72-A775-C1AA50F07E07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31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57813D-F032-42C3-B020-7CABE6C5A9F7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AAA5FE-D540-417A-B6B4-07440A8C3651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401141-49F7-4511-986F-29A563F6B1EB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00674E-62AF-4A3E-86D4-7EB23E7903B5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57102B-CB7B-4223-8723-EB5A5EC2617F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z="1300" smtClean="0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Like a day at work… good day… bad day….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Untested recipes – choux paste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Failure to deliver the menu</a:t>
            </a:r>
          </a:p>
          <a:p>
            <a:pPr eaLnBrk="1" hangingPunct="1"/>
            <a:r>
              <a:rPr lang="en-US" altLang="en-US" smtClean="0"/>
              <a:t>	does not reflect a selling price of $45</a:t>
            </a:r>
          </a:p>
          <a:p>
            <a:pPr eaLnBrk="1" hangingPunct="1"/>
            <a:r>
              <a:rPr lang="en-US" altLang="en-US" smtClean="0"/>
              <a:t>	what is written on the menu is not on the plate – scampi vs. shrimp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8C6895-9235-4C2F-A5F0-6909279A2938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 sz="1300" smtClean="0"/>
          </a:p>
        </p:txBody>
      </p:sp>
      <p:sp>
        <p:nvSpPr>
          <p:cNvPr id="36867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Apprentice must receive 2 – 15 min. breaks and 1-30 min. eating break as per labour legislation. You do not cook them lunch. The apprentice may choose to waive his breaks.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F540B-2A79-45B0-893B-3E2E48EEB93E}" type="datetimeFigureOut">
              <a:rPr lang="en-US"/>
              <a:pPr>
                <a:defRPr/>
              </a:pPr>
              <a:t>6/21/2023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7FD7F-0EC3-48BB-AA2D-905EE6F261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43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7D00D-6478-4F1A-88DF-0B740DCC0116}" type="datetimeFigureOut">
              <a:rPr lang="en-US"/>
              <a:pPr>
                <a:defRPr/>
              </a:pPr>
              <a:t>6/21/2023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EFE77-9CDC-4DE8-99AF-44B9A659A4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3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E2E4F-0D00-4EE9-AC08-F671DD191604}" type="datetimeFigureOut">
              <a:rPr lang="en-US"/>
              <a:pPr>
                <a:defRPr/>
              </a:pPr>
              <a:t>6/21/2023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6D787-1FB8-4344-8E29-B9294BD3B3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5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C3C7F-1F8D-4977-9AFB-BDA0B78DBD23}" type="datetimeFigureOut">
              <a:rPr lang="en-US"/>
              <a:pPr>
                <a:defRPr/>
              </a:pPr>
              <a:t>6/21/2023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AE121-8602-4105-BD2B-C4F11AD7CF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1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D8075-8FAA-4468-9E26-4734C17D4BDF}" type="datetimeFigureOut">
              <a:rPr lang="en-US"/>
              <a:pPr>
                <a:defRPr/>
              </a:pPr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E375B-768F-4FF1-8A8A-F8C218F92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26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56E60-0D36-4663-B7C6-B4E1569C7C3B}" type="datetimeFigureOut">
              <a:rPr lang="en-US"/>
              <a:pPr>
                <a:defRPr/>
              </a:pPr>
              <a:t>6/21/2023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B0EA2-237C-4345-9502-DB8391E6B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3DD1E-C946-4926-81A6-8A6F186177BE}" type="datetimeFigureOut">
              <a:rPr lang="en-US"/>
              <a:pPr>
                <a:defRPr/>
              </a:pPr>
              <a:t>6/21/2023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D01E0-6D99-4ABE-A3B8-E39DD0F563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4BBDB-4130-4867-B39E-2F30CDA7ECA7}" type="datetimeFigureOut">
              <a:rPr lang="en-US"/>
              <a:pPr>
                <a:defRPr/>
              </a:pPr>
              <a:t>6/21/2023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DBFA1-8208-4B71-9E57-E3525A22B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13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6EBC2-10A4-4FE7-A4BD-EA554F1E7720}" type="datetimeFigureOut">
              <a:rPr lang="en-US"/>
              <a:pPr>
                <a:defRPr/>
              </a:pPr>
              <a:t>6/21/2023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396AF-7D7E-499A-B6BF-18393DB3D1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9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25A87-7B81-4FE6-87CE-2CF2A6321A71}" type="datetimeFigureOut">
              <a:rPr lang="en-US"/>
              <a:pPr>
                <a:defRPr/>
              </a:pPr>
              <a:t>6/21/2023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94F66-1768-402B-8EF8-62A72A9A4C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6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86662-A077-4F13-BB43-2CA40C29D450}" type="datetimeFigureOut">
              <a:rPr lang="en-US"/>
              <a:pPr>
                <a:defRPr/>
              </a:pPr>
              <a:t>6/21/2023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DF2C4-AE9C-4687-AB69-9FC84D153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64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958E583-590E-48F5-B2FA-C0849BA13B86}" type="datetimeFigureOut">
              <a:rPr lang="en-US"/>
              <a:pPr>
                <a:defRPr/>
              </a:pPr>
              <a:t>6/21/2023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38605EA-41A8-462C-AF22-3F8EEF98C9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8" descr="C:\Documents and Settings\Norm Myshok\My Documents\Data\NORM\NFM.CCC\CCI Program\Old stuff\LOGOS\redbar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7086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 descr="C:\Documents and Settings\Norm Myshok\My Documents\Data\NORM\NFM.CCC\CCI Program\Old stuff\LOGOS\goldbar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7086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11"/>
          <p:cNvSpPr txBox="1">
            <a:spLocks noChangeArrowheads="1"/>
          </p:cNvSpPr>
          <p:nvPr userDrawn="1"/>
        </p:nvSpPr>
        <p:spPr bwMode="auto">
          <a:xfrm>
            <a:off x="304800" y="304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smtClean="0"/>
          </a:p>
        </p:txBody>
      </p:sp>
      <p:pic>
        <p:nvPicPr>
          <p:cNvPr id="1034" name="Picture 12" descr="C:\Documents and Settings\Norman\My Documents\Professional\Chef de Cuisine Certification Program\CCF and CCI Logos\New CCI Logo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739775" cy="1066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67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icc.ca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udi.fischbacher@humber.ca" TargetMode="External"/><Relationship Id="rId4" Type="http://schemas.openxmlformats.org/officeDocument/2006/relationships/hyperlink" Target="mailto:cci@culinaryfederation.c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cicc.ca/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icc.c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752600" y="4572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itchFamily="66" charset="0"/>
              </a:rPr>
              <a:t>Chef de Cuisine Certification Program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143000" y="1714500"/>
            <a:ext cx="70437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5400">
                <a:latin typeface="Scribble" pitchFamily="2" charset="0"/>
              </a:rPr>
              <a:t>Preparing for the Certification</a:t>
            </a:r>
          </a:p>
        </p:txBody>
      </p:sp>
      <p:pic>
        <p:nvPicPr>
          <p:cNvPr id="3076" name="Picture 7" descr="H:\CCC info\DSCN00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857750"/>
            <a:ext cx="2381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H:\CCC info\DSCN00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714750"/>
            <a:ext cx="25717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 descr="H:\CCC info\DSCN00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76550"/>
            <a:ext cx="2357437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0" descr="H:\CCC info\DSCN004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857500"/>
            <a:ext cx="23812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 descr="H:\CCC info\DSCN002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929188"/>
            <a:ext cx="23812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The Process – Day 1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643063"/>
            <a:ext cx="8568952" cy="5000625"/>
          </a:xfrm>
        </p:spPr>
        <p:txBody>
          <a:bodyPr/>
          <a:lstStyle/>
          <a:p>
            <a:r>
              <a:rPr lang="en-CA" b="1" u="sng" dirty="0"/>
              <a:t>Menu Development:</a:t>
            </a:r>
            <a:r>
              <a:rPr lang="en-CA" b="1" dirty="0"/>
              <a:t/>
            </a:r>
            <a:br>
              <a:rPr lang="en-CA" b="1" dirty="0"/>
            </a:br>
            <a:r>
              <a:rPr lang="en-CA" sz="2400" b="1" dirty="0"/>
              <a:t>The candidate will prepare a six‐course menu for four (4) covers from a provided ingredient </a:t>
            </a:r>
            <a:r>
              <a:rPr lang="en-CA" sz="2400" b="1" dirty="0" smtClean="0"/>
              <a:t>list:</a:t>
            </a:r>
            <a:endParaRPr lang="en-CA" sz="1800" b="1" dirty="0"/>
          </a:p>
          <a:p>
            <a:pPr lvl="0"/>
            <a:r>
              <a:rPr lang="en-CA" sz="2400" b="1" dirty="0"/>
              <a:t>Selling Price: $ 120.00 </a:t>
            </a:r>
            <a:endParaRPr lang="en-CA" sz="1800" b="1" dirty="0"/>
          </a:p>
          <a:p>
            <a:pPr lvl="1"/>
            <a:r>
              <a:rPr lang="en-CA" sz="2000" b="1" dirty="0"/>
              <a:t>exclusive of breads and rolls, coffee, taxes, gratuities and spirits)</a:t>
            </a:r>
            <a:endParaRPr lang="en-CA" sz="1600" b="1" dirty="0"/>
          </a:p>
          <a:p>
            <a:pPr lvl="0"/>
            <a:r>
              <a:rPr lang="en-CA" sz="2400" b="1" dirty="0"/>
              <a:t>Desired Food Cost: 32 %</a:t>
            </a:r>
            <a:endParaRPr lang="en-CA" sz="1800" b="1" dirty="0"/>
          </a:p>
          <a:p>
            <a:pPr lvl="1"/>
            <a:r>
              <a:rPr lang="en-CA" sz="2000" b="1" dirty="0"/>
              <a:t>Food cost needs to fall within a ½ % variance (+ or -).</a:t>
            </a:r>
            <a:endParaRPr lang="en-CA" sz="1600" b="1" dirty="0"/>
          </a:p>
          <a:p>
            <a:pPr lvl="0"/>
            <a:r>
              <a:rPr lang="en-CA" sz="2400" b="1" dirty="0" smtClean="0"/>
              <a:t>Cream </a:t>
            </a:r>
            <a:r>
              <a:rPr lang="en-CA" sz="2400" b="1" dirty="0"/>
              <a:t>will be allowed in 2 courses; 4 courses </a:t>
            </a:r>
            <a:r>
              <a:rPr lang="en-CA" sz="2400" b="1" dirty="0" smtClean="0"/>
              <a:t>without</a:t>
            </a:r>
            <a:endParaRPr lang="en-CA" sz="1800" b="1" dirty="0"/>
          </a:p>
          <a:p>
            <a:r>
              <a:rPr lang="en-CA" sz="2400" b="1" dirty="0"/>
              <a:t>One of the courses must be lacto-</a:t>
            </a:r>
            <a:r>
              <a:rPr lang="en-CA" sz="2400" b="1" dirty="0" err="1"/>
              <a:t>ovo</a:t>
            </a:r>
            <a:r>
              <a:rPr lang="en-CA" sz="2400" b="1" dirty="0"/>
              <a:t> vegetarian (not the sorbet course)</a:t>
            </a:r>
            <a:endParaRPr lang="en-US" alt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9738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The Process – Day 1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643063"/>
            <a:ext cx="8568952" cy="5000625"/>
          </a:xfrm>
        </p:spPr>
        <p:txBody>
          <a:bodyPr/>
          <a:lstStyle/>
          <a:p>
            <a:r>
              <a:rPr lang="en-CA" b="1" u="sng" dirty="0"/>
              <a:t>Menu </a:t>
            </a:r>
            <a:r>
              <a:rPr lang="en-CA" b="1" u="sng" dirty="0" smtClean="0"/>
              <a:t>Development </a:t>
            </a:r>
            <a:r>
              <a:rPr lang="en-CA" b="1" u="sng" dirty="0" err="1" smtClean="0"/>
              <a:t>Con’t</a:t>
            </a:r>
            <a:r>
              <a:rPr lang="en-CA" b="1" u="sng" dirty="0" smtClean="0"/>
              <a:t>:</a:t>
            </a:r>
            <a:r>
              <a:rPr lang="en-CA" b="1" dirty="0"/>
              <a:t/>
            </a:r>
            <a:br>
              <a:rPr lang="en-CA" b="1" dirty="0"/>
            </a:br>
            <a:r>
              <a:rPr lang="en-CA" b="1" dirty="0" smtClean="0"/>
              <a:t>Amount </a:t>
            </a:r>
            <a:r>
              <a:rPr lang="en-CA" b="1" dirty="0"/>
              <a:t>of food to be served: </a:t>
            </a:r>
            <a:endParaRPr lang="en-CA" sz="2000" b="1" dirty="0"/>
          </a:p>
          <a:p>
            <a:pPr lvl="1"/>
            <a:r>
              <a:rPr lang="en-CA" b="1" dirty="0"/>
              <a:t>0.900 kg to 0.965 kg (32 to 34 ounces</a:t>
            </a:r>
            <a:r>
              <a:rPr lang="en-CA" b="1" dirty="0" smtClean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b="1" dirty="0" smtClean="0">
                <a:cs typeface="Arial" charset="0"/>
              </a:rPr>
              <a:t>Appetizer		0.120 kg (4 </a:t>
            </a:r>
            <a:r>
              <a:rPr lang="en-US" altLang="en-US" sz="2400" b="1" dirty="0" err="1" smtClean="0">
                <a:cs typeface="Arial" charset="0"/>
              </a:rPr>
              <a:t>oz</a:t>
            </a:r>
            <a:r>
              <a:rPr lang="en-US" altLang="en-US" sz="2400" b="1" dirty="0" smtClean="0">
                <a:cs typeface="Arial" charset="0"/>
              </a:rPr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b="1" dirty="0" smtClean="0">
                <a:cs typeface="Arial" charset="0"/>
              </a:rPr>
              <a:t>Soup		0.120 kg to 0.180 kg (4 to 6 </a:t>
            </a:r>
            <a:r>
              <a:rPr lang="en-US" altLang="en-US" sz="2400" b="1" dirty="0" err="1" smtClean="0">
                <a:cs typeface="Arial" charset="0"/>
              </a:rPr>
              <a:t>oz</a:t>
            </a:r>
            <a:r>
              <a:rPr lang="en-US" altLang="en-US" sz="2400" b="1" dirty="0" smtClean="0">
                <a:cs typeface="Arial" charset="0"/>
              </a:rPr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b="1" dirty="0" smtClean="0">
                <a:cs typeface="Times New Roman" pitchFamily="18" charset="0"/>
              </a:rPr>
              <a:t>Fish			</a:t>
            </a:r>
            <a:r>
              <a:rPr lang="en-US" altLang="en-US" sz="2400" b="1" dirty="0" smtClean="0">
                <a:cs typeface="Arial" charset="0"/>
              </a:rPr>
              <a:t>0.120 kg to 0.150 kg (</a:t>
            </a:r>
            <a:r>
              <a:rPr lang="en-US" altLang="en-US" sz="2400" b="1" dirty="0" smtClean="0">
                <a:cs typeface="Times New Roman" pitchFamily="18" charset="0"/>
              </a:rPr>
              <a:t>4 to 5  </a:t>
            </a:r>
            <a:r>
              <a:rPr lang="en-US" altLang="en-US" sz="2400" b="1" dirty="0" err="1" smtClean="0">
                <a:cs typeface="Times New Roman" pitchFamily="18" charset="0"/>
              </a:rPr>
              <a:t>oz</a:t>
            </a:r>
            <a:r>
              <a:rPr lang="en-US" altLang="en-US" sz="2400" b="1" dirty="0" smtClean="0">
                <a:cs typeface="Times New Roman" pitchFamily="18" charset="0"/>
              </a:rPr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b="1" dirty="0" smtClean="0">
                <a:cs typeface="Times New Roman" pitchFamily="18" charset="0"/>
              </a:rPr>
              <a:t>Salad or Sorbet	</a:t>
            </a:r>
            <a:r>
              <a:rPr lang="en-US" altLang="en-US" sz="2400" b="1" dirty="0" smtClean="0">
                <a:cs typeface="Arial" charset="0"/>
              </a:rPr>
              <a:t>0.060 kg to 0.090 kg (</a:t>
            </a:r>
            <a:r>
              <a:rPr lang="en-US" altLang="en-US" sz="2400" b="1" dirty="0" smtClean="0">
                <a:cs typeface="Times New Roman" pitchFamily="18" charset="0"/>
              </a:rPr>
              <a:t>2 to 3 </a:t>
            </a:r>
            <a:r>
              <a:rPr lang="en-US" altLang="en-US" sz="2400" b="1" dirty="0" err="1" smtClean="0">
                <a:cs typeface="Times New Roman" pitchFamily="18" charset="0"/>
              </a:rPr>
              <a:t>oz</a:t>
            </a:r>
            <a:r>
              <a:rPr lang="en-US" altLang="en-US" sz="2400" b="1" dirty="0" smtClean="0">
                <a:cs typeface="Times New Roman" pitchFamily="18" charset="0"/>
              </a:rPr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b="1" dirty="0" smtClean="0">
                <a:cs typeface="Times New Roman" pitchFamily="18" charset="0"/>
              </a:rPr>
              <a:t>Principal Plate	</a:t>
            </a:r>
            <a:r>
              <a:rPr lang="en-US" altLang="en-US" sz="2400" b="1" dirty="0" smtClean="0">
                <a:cs typeface="Arial" charset="0"/>
              </a:rPr>
              <a:t>0.360 kg (12 </a:t>
            </a:r>
            <a:r>
              <a:rPr lang="en-US" altLang="en-US" sz="2400" b="1" dirty="0" err="1" smtClean="0">
                <a:cs typeface="Arial" charset="0"/>
              </a:rPr>
              <a:t>oz</a:t>
            </a:r>
            <a:r>
              <a:rPr lang="en-US" altLang="en-US" sz="2400" b="1" dirty="0" smtClean="0">
                <a:cs typeface="Arial" charset="0"/>
              </a:rPr>
              <a:t>)</a:t>
            </a:r>
            <a:endParaRPr lang="en-US" altLang="en-US" sz="2400" b="1" dirty="0" smtClean="0"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b="1" dirty="0" smtClean="0">
                <a:cs typeface="Times New Roman" pitchFamily="18" charset="0"/>
              </a:rPr>
              <a:t>Dessert		</a:t>
            </a:r>
            <a:r>
              <a:rPr lang="en-US" altLang="en-US" sz="2400" b="1" dirty="0" smtClean="0">
                <a:cs typeface="Arial" charset="0"/>
              </a:rPr>
              <a:t>0.120 kg (4 </a:t>
            </a:r>
            <a:r>
              <a:rPr lang="en-US" altLang="en-US" sz="2400" b="1" dirty="0" err="1" smtClean="0">
                <a:cs typeface="Arial" charset="0"/>
              </a:rPr>
              <a:t>oz</a:t>
            </a:r>
            <a:r>
              <a:rPr lang="en-US" altLang="en-US" sz="2400" b="1" dirty="0" smtClean="0">
                <a:cs typeface="Arial" charset="0"/>
              </a:rPr>
              <a:t>)</a:t>
            </a:r>
            <a:endParaRPr lang="en-US" altLang="en-US" sz="2400" b="1" dirty="0" smtClean="0">
              <a:cs typeface="Times New Roman" pitchFamily="18" charset="0"/>
            </a:endParaRPr>
          </a:p>
          <a:p>
            <a:pPr lvl="1"/>
            <a:endParaRPr lang="en-CA" sz="1600" b="1" dirty="0"/>
          </a:p>
        </p:txBody>
      </p:sp>
    </p:spTree>
    <p:extLst>
      <p:ext uri="{BB962C8B-B14F-4D97-AF65-F5344CB8AC3E}">
        <p14:creationId xmlns:p14="http://schemas.microsoft.com/office/powerpoint/2010/main" val="317567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The Process</a:t>
            </a:r>
          </a:p>
        </p:txBody>
      </p:sp>
      <p:sp>
        <p:nvSpPr>
          <p:cNvPr id="29699" name="Rectangle 2051"/>
          <p:cNvSpPr>
            <a:spLocks noGrp="1" noChangeArrowheads="1"/>
          </p:cNvSpPr>
          <p:nvPr>
            <p:ph idx="1"/>
          </p:nvPr>
        </p:nvSpPr>
        <p:spPr>
          <a:xfrm>
            <a:off x="571500" y="1643063"/>
            <a:ext cx="8115300" cy="4833937"/>
          </a:xfrm>
        </p:spPr>
        <p:txBody>
          <a:bodyPr/>
          <a:lstStyle/>
          <a:p>
            <a:pPr marL="136525" indent="0">
              <a:buNone/>
            </a:pPr>
            <a:r>
              <a:rPr lang="en-CA" b="1" u="sng" dirty="0"/>
              <a:t>You must display, at minimum, the following skills:</a:t>
            </a:r>
            <a:r>
              <a:rPr lang="en-CA" dirty="0"/>
              <a:t>  </a:t>
            </a:r>
            <a:endParaRPr lang="en-CA" sz="2000" dirty="0"/>
          </a:p>
          <a:p>
            <a:pPr lvl="0"/>
            <a:r>
              <a:rPr lang="en-CA" b="1" dirty="0"/>
              <a:t>Deboning of a poultry product </a:t>
            </a:r>
            <a:endParaRPr lang="en-CA" sz="2400" b="1" dirty="0"/>
          </a:p>
          <a:p>
            <a:pPr lvl="0"/>
            <a:r>
              <a:rPr lang="en-CA" b="1" dirty="0"/>
              <a:t>Portioning/cutting of another protein (meat).</a:t>
            </a:r>
            <a:endParaRPr lang="en-CA" sz="2400" b="1" dirty="0"/>
          </a:p>
          <a:p>
            <a:pPr lvl="0"/>
            <a:r>
              <a:rPr lang="en-CA" b="1" dirty="0"/>
              <a:t>Filleting of fish</a:t>
            </a:r>
            <a:endParaRPr lang="en-CA" sz="2000" b="1" dirty="0"/>
          </a:p>
          <a:p>
            <a:pPr lvl="0"/>
            <a:r>
              <a:rPr lang="en-CA" b="1" dirty="0"/>
              <a:t>Demonstrate a minimum of 3 precision cuts of either vegetable or potato; One (1) of which must be turned. </a:t>
            </a:r>
            <a:endParaRPr lang="en-CA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The Process</a:t>
            </a:r>
          </a:p>
        </p:txBody>
      </p:sp>
      <p:sp>
        <p:nvSpPr>
          <p:cNvPr id="29699" name="Rectangle 2051"/>
          <p:cNvSpPr>
            <a:spLocks noGrp="1" noChangeArrowheads="1"/>
          </p:cNvSpPr>
          <p:nvPr>
            <p:ph idx="1"/>
          </p:nvPr>
        </p:nvSpPr>
        <p:spPr>
          <a:xfrm>
            <a:off x="571500" y="1643063"/>
            <a:ext cx="8115300" cy="4833937"/>
          </a:xfrm>
        </p:spPr>
        <p:txBody>
          <a:bodyPr/>
          <a:lstStyle/>
          <a:p>
            <a:pPr lvl="0"/>
            <a:r>
              <a:rPr lang="en-CA" b="1" u="sng" dirty="0" smtClean="0"/>
              <a:t>Display Skills, </a:t>
            </a:r>
            <a:r>
              <a:rPr lang="en-CA" b="1" u="sng" dirty="0" err="1" smtClean="0"/>
              <a:t>Con’t</a:t>
            </a:r>
            <a:r>
              <a:rPr lang="en-CA" b="1" u="sng" dirty="0" smtClean="0"/>
              <a:t>: </a:t>
            </a:r>
          </a:p>
          <a:p>
            <a:pPr lvl="0"/>
            <a:r>
              <a:rPr lang="en-CA" b="1" dirty="0" smtClean="0"/>
              <a:t>Principal </a:t>
            </a:r>
            <a:r>
              <a:rPr lang="en-CA" b="1" dirty="0"/>
              <a:t>plate to demonstrate 3 different cooking methods, one of which must be braised (meat, poultry or vegetable). </a:t>
            </a:r>
            <a:endParaRPr lang="en-CA" sz="2000" b="1" dirty="0"/>
          </a:p>
          <a:p>
            <a:pPr lvl="1"/>
            <a:r>
              <a:rPr lang="en-CA" b="1" dirty="0"/>
              <a:t>Notes: </a:t>
            </a:r>
            <a:endParaRPr lang="en-CA" sz="1800" b="1" dirty="0"/>
          </a:p>
          <a:p>
            <a:pPr lvl="2"/>
            <a:r>
              <a:rPr lang="en-CA" sz="2400" b="1" dirty="0"/>
              <a:t>For the purpose of this exam a confit will be considered braising</a:t>
            </a:r>
            <a:endParaRPr lang="en-CA" sz="1800" b="1" dirty="0"/>
          </a:p>
          <a:p>
            <a:pPr lvl="2"/>
            <a:r>
              <a:rPr lang="en-CA" sz="2400" b="1" dirty="0"/>
              <a:t>Precision controlled equipment (e.g. Sous Vide, </a:t>
            </a:r>
            <a:r>
              <a:rPr lang="en-CA" sz="2400" b="1" dirty="0" err="1"/>
              <a:t>Thermo</a:t>
            </a:r>
            <a:r>
              <a:rPr lang="en-CA" sz="2400" b="1" dirty="0"/>
              <a:t> Mixer) can only be utilized once during the menu preparation, but not for the principle plate</a:t>
            </a:r>
            <a:r>
              <a:rPr lang="en-CA" sz="2400" b="1" dirty="0" smtClean="0"/>
              <a:t>.</a:t>
            </a:r>
            <a:endParaRPr lang="en-CA" sz="1800" b="1" dirty="0"/>
          </a:p>
        </p:txBody>
      </p:sp>
    </p:spTree>
    <p:extLst>
      <p:ext uri="{BB962C8B-B14F-4D97-AF65-F5344CB8AC3E}">
        <p14:creationId xmlns:p14="http://schemas.microsoft.com/office/powerpoint/2010/main" val="244383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The Process</a:t>
            </a:r>
          </a:p>
        </p:txBody>
      </p:sp>
      <p:sp>
        <p:nvSpPr>
          <p:cNvPr id="29699" name="Rectangle 2051"/>
          <p:cNvSpPr>
            <a:spLocks noGrp="1" noChangeArrowheads="1"/>
          </p:cNvSpPr>
          <p:nvPr>
            <p:ph idx="1"/>
          </p:nvPr>
        </p:nvSpPr>
        <p:spPr>
          <a:xfrm>
            <a:off x="571500" y="1643063"/>
            <a:ext cx="8115300" cy="4833937"/>
          </a:xfrm>
        </p:spPr>
        <p:txBody>
          <a:bodyPr/>
          <a:lstStyle/>
          <a:p>
            <a:pPr marL="136525" indent="0">
              <a:buNone/>
            </a:pPr>
            <a:r>
              <a:rPr lang="en-CA" b="1" u="sng" dirty="0" smtClean="0"/>
              <a:t>Display Skills, </a:t>
            </a:r>
            <a:r>
              <a:rPr lang="en-CA" b="1" u="sng" dirty="0" err="1" smtClean="0"/>
              <a:t>Con’t</a:t>
            </a:r>
            <a:r>
              <a:rPr lang="en-CA" b="1" u="sng" dirty="0" smtClean="0"/>
              <a:t>: </a:t>
            </a:r>
          </a:p>
          <a:p>
            <a:pPr lvl="0"/>
            <a:r>
              <a:rPr lang="en-CA" b="1" dirty="0" smtClean="0"/>
              <a:t>A </a:t>
            </a:r>
            <a:r>
              <a:rPr lang="en-CA" b="1" dirty="0"/>
              <a:t>forcemeat.</a:t>
            </a:r>
            <a:endParaRPr lang="en-CA" sz="2000" b="1" dirty="0"/>
          </a:p>
          <a:p>
            <a:pPr lvl="0"/>
            <a:r>
              <a:rPr lang="en-CA" b="1" dirty="0"/>
              <a:t>A butter sauce (emulsified)</a:t>
            </a:r>
            <a:endParaRPr lang="en-CA" sz="2000" b="1" dirty="0"/>
          </a:p>
          <a:p>
            <a:pPr lvl="0"/>
            <a:r>
              <a:rPr lang="en-CA" b="1" dirty="0"/>
              <a:t>A thickened sauce (not corn starch)</a:t>
            </a:r>
            <a:endParaRPr lang="en-CA" sz="2000" b="1" dirty="0"/>
          </a:p>
          <a:p>
            <a:pPr lvl="0"/>
            <a:r>
              <a:rPr lang="en-CA" b="1" dirty="0"/>
              <a:t>A minimum of 4 different vegetable preparations over the 6 courses</a:t>
            </a:r>
            <a:endParaRPr lang="en-CA" sz="2000" b="1" dirty="0"/>
          </a:p>
          <a:p>
            <a:pPr lvl="0"/>
            <a:r>
              <a:rPr lang="en-CA" b="1" dirty="0"/>
              <a:t>A minimum of 3 different starch presentations over the 6 courses  </a:t>
            </a:r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1318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The Process</a:t>
            </a:r>
          </a:p>
        </p:txBody>
      </p:sp>
      <p:sp>
        <p:nvSpPr>
          <p:cNvPr id="29699" name="Rectangle 2051"/>
          <p:cNvSpPr>
            <a:spLocks noGrp="1" noChangeArrowheads="1"/>
          </p:cNvSpPr>
          <p:nvPr>
            <p:ph idx="1"/>
          </p:nvPr>
        </p:nvSpPr>
        <p:spPr>
          <a:xfrm>
            <a:off x="571500" y="1643063"/>
            <a:ext cx="8115300" cy="4833937"/>
          </a:xfrm>
        </p:spPr>
        <p:txBody>
          <a:bodyPr/>
          <a:lstStyle/>
          <a:p>
            <a:pPr marL="136525" indent="0">
              <a:buNone/>
            </a:pPr>
            <a:r>
              <a:rPr lang="en-CA" b="1" u="sng" dirty="0" smtClean="0"/>
              <a:t>Display Skills, </a:t>
            </a:r>
            <a:r>
              <a:rPr lang="en-CA" b="1" u="sng" dirty="0" err="1" smtClean="0"/>
              <a:t>Con’t</a:t>
            </a:r>
            <a:r>
              <a:rPr lang="en-CA" b="1" u="sng" dirty="0" smtClean="0"/>
              <a:t>: </a:t>
            </a:r>
          </a:p>
          <a:p>
            <a:pPr lvl="0"/>
            <a:r>
              <a:rPr lang="en-CA" b="1" dirty="0" smtClean="0"/>
              <a:t>Appropriate </a:t>
            </a:r>
            <a:r>
              <a:rPr lang="en-CA" b="1" dirty="0"/>
              <a:t>presentation techniques (including functional garnishes) for all courses must be based on contemporary culinary and gastronomic rules.</a:t>
            </a:r>
            <a:endParaRPr lang="en-CA" sz="2000" b="1" dirty="0"/>
          </a:p>
          <a:p>
            <a:pPr lvl="1"/>
            <a:r>
              <a:rPr lang="en-CA" b="1" dirty="0"/>
              <a:t>Must include an edible functional garnish that adds to the presentation of the dish (visual, texture, and flavour).</a:t>
            </a:r>
            <a:endParaRPr lang="en-CA" sz="1800" b="1" dirty="0"/>
          </a:p>
          <a:p>
            <a:pPr lvl="1"/>
            <a:r>
              <a:rPr lang="en-CA" b="1" dirty="0"/>
              <a:t>Demonstrate a fabricated style garnish for a minimum of 2 of the courses. </a:t>
            </a:r>
            <a:endParaRPr lang="en-CA" sz="1800" b="1" dirty="0"/>
          </a:p>
        </p:txBody>
      </p:sp>
    </p:spTree>
    <p:extLst>
      <p:ext uri="{BB962C8B-B14F-4D97-AF65-F5344CB8AC3E}">
        <p14:creationId xmlns:p14="http://schemas.microsoft.com/office/powerpoint/2010/main" val="124229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The Process</a:t>
            </a:r>
          </a:p>
        </p:txBody>
      </p:sp>
      <p:sp>
        <p:nvSpPr>
          <p:cNvPr id="29699" name="Rectangle 2051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115300" cy="4833937"/>
          </a:xfrm>
        </p:spPr>
        <p:txBody>
          <a:bodyPr/>
          <a:lstStyle/>
          <a:p>
            <a:pPr marL="136525" indent="0">
              <a:buNone/>
            </a:pPr>
            <a:r>
              <a:rPr lang="en-CA" b="1" u="sng" dirty="0" smtClean="0"/>
              <a:t>Display Skills, </a:t>
            </a:r>
            <a:r>
              <a:rPr lang="en-CA" b="1" u="sng" dirty="0" err="1" smtClean="0"/>
              <a:t>Con’t</a:t>
            </a:r>
            <a:r>
              <a:rPr lang="en-CA" b="1" u="sng" dirty="0" smtClean="0"/>
              <a:t>: </a:t>
            </a:r>
          </a:p>
          <a:p>
            <a:pPr lvl="0"/>
            <a:r>
              <a:rPr lang="en-CA" b="1" dirty="0" smtClean="0"/>
              <a:t>Demonstrate </a:t>
            </a:r>
            <a:r>
              <a:rPr lang="en-CA" b="1" dirty="0"/>
              <a:t>piping skills – with piping bag or paper coronet</a:t>
            </a:r>
            <a:endParaRPr lang="en-CA" sz="2000" b="1" dirty="0"/>
          </a:p>
          <a:p>
            <a:pPr lvl="0"/>
            <a:r>
              <a:rPr lang="en-CA" b="1" dirty="0"/>
              <a:t>Dessert to have at minimum the following components; </a:t>
            </a:r>
            <a:endParaRPr lang="en-CA" sz="2000" b="1" dirty="0"/>
          </a:p>
          <a:p>
            <a:pPr lvl="1"/>
            <a:r>
              <a:rPr lang="en-CA" b="1" dirty="0"/>
              <a:t>a pastry and/or cake, </a:t>
            </a:r>
            <a:endParaRPr lang="en-CA" sz="1800" b="1" dirty="0"/>
          </a:p>
          <a:p>
            <a:pPr lvl="1"/>
            <a:r>
              <a:rPr lang="en-CA" b="1" dirty="0"/>
              <a:t>a custard, </a:t>
            </a:r>
            <a:endParaRPr lang="en-CA" sz="1800" b="1" dirty="0"/>
          </a:p>
          <a:p>
            <a:pPr lvl="1"/>
            <a:r>
              <a:rPr lang="en-CA" b="1" dirty="0"/>
              <a:t>a prepared fruit component (not a berry garnish)</a:t>
            </a:r>
            <a:endParaRPr lang="en-CA" sz="1800" b="1" dirty="0"/>
          </a:p>
          <a:p>
            <a:pPr lvl="1"/>
            <a:r>
              <a:rPr lang="en-CA" b="1" dirty="0"/>
              <a:t>a minimum of 1 (one) sauce, </a:t>
            </a:r>
            <a:endParaRPr lang="en-CA" sz="1800" b="1" dirty="0"/>
          </a:p>
          <a:p>
            <a:pPr lvl="1"/>
            <a:r>
              <a:rPr lang="en-CA" b="1" dirty="0"/>
              <a:t>A garnish of either sugar (including rolled fondant or </a:t>
            </a:r>
            <a:r>
              <a:rPr lang="en-CA" b="1" dirty="0" err="1"/>
              <a:t>pastillage</a:t>
            </a:r>
            <a:r>
              <a:rPr lang="en-CA" b="1" dirty="0"/>
              <a:t>) </a:t>
            </a:r>
            <a:r>
              <a:rPr lang="en-CA" b="1" u="sng" dirty="0"/>
              <a:t>or</a:t>
            </a:r>
            <a:r>
              <a:rPr lang="en-CA" b="1" dirty="0"/>
              <a:t> chocolate </a:t>
            </a:r>
            <a:endParaRPr lang="en-CA" sz="1800" b="1" dirty="0"/>
          </a:p>
        </p:txBody>
      </p:sp>
    </p:spTree>
    <p:extLst>
      <p:ext uri="{BB962C8B-B14F-4D97-AF65-F5344CB8AC3E}">
        <p14:creationId xmlns:p14="http://schemas.microsoft.com/office/powerpoint/2010/main" val="35335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The Process</a:t>
            </a:r>
          </a:p>
        </p:txBody>
      </p:sp>
      <p:sp>
        <p:nvSpPr>
          <p:cNvPr id="29699" name="Rectangle 2051"/>
          <p:cNvSpPr>
            <a:spLocks noGrp="1" noChangeArrowheads="1"/>
          </p:cNvSpPr>
          <p:nvPr>
            <p:ph idx="1"/>
          </p:nvPr>
        </p:nvSpPr>
        <p:spPr>
          <a:xfrm>
            <a:off x="571500" y="1643063"/>
            <a:ext cx="8115300" cy="4833937"/>
          </a:xfrm>
        </p:spPr>
        <p:txBody>
          <a:bodyPr/>
          <a:lstStyle/>
          <a:p>
            <a:pPr marL="136525" indent="0">
              <a:buNone/>
            </a:pPr>
            <a:r>
              <a:rPr lang="en-CA" b="1" u="sng" dirty="0" smtClean="0"/>
              <a:t>Display Skills, </a:t>
            </a:r>
            <a:r>
              <a:rPr lang="en-CA" b="1" u="sng" dirty="0" err="1" smtClean="0"/>
              <a:t>Con’t</a:t>
            </a:r>
            <a:r>
              <a:rPr lang="en-CA" b="1" u="sng" dirty="0" smtClean="0"/>
              <a:t>: </a:t>
            </a:r>
          </a:p>
          <a:p>
            <a:r>
              <a:rPr lang="en-CA" b="1" dirty="0" smtClean="0"/>
              <a:t>The </a:t>
            </a:r>
            <a:r>
              <a:rPr lang="en-CA" b="1" dirty="0"/>
              <a:t>candidate is allowed to bring in one ingredient (raw ingredient, not a prepared item) that is not on the list if they choose. The ingredient must be written into the standard recipes and costed at a fair market value.</a:t>
            </a:r>
            <a:endParaRPr lang="en-CA" sz="2000" b="1" dirty="0"/>
          </a:p>
          <a:p>
            <a:r>
              <a:rPr lang="en-CA" b="1" u="sng" dirty="0"/>
              <a:t>Note: </a:t>
            </a:r>
            <a:r>
              <a:rPr lang="en-CA" b="1" dirty="0"/>
              <a:t>The menu, standard recipes and requisitions must pass with 70% in order to proceed to Day 2 (Practical testing)</a:t>
            </a:r>
            <a:endParaRPr lang="en-CA" sz="20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6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The Process</a:t>
            </a:r>
          </a:p>
        </p:txBody>
      </p:sp>
      <p:sp>
        <p:nvSpPr>
          <p:cNvPr id="25603" name="Rectangle 1027"/>
          <p:cNvSpPr>
            <a:spLocks noGrp="1" noChangeArrowheads="1"/>
          </p:cNvSpPr>
          <p:nvPr>
            <p:ph idx="1"/>
          </p:nvPr>
        </p:nvSpPr>
        <p:spPr>
          <a:xfrm>
            <a:off x="571500" y="1785938"/>
            <a:ext cx="7886700" cy="4614862"/>
          </a:xfrm>
        </p:spPr>
        <p:txBody>
          <a:bodyPr/>
          <a:lstStyle/>
          <a:p>
            <a:pPr eaLnBrk="1" hangingPunct="1"/>
            <a:r>
              <a:rPr lang="en-US" altLang="en-US" sz="2400" b="1" dirty="0" smtClean="0"/>
              <a:t>Evaluation of menu and recipes</a:t>
            </a:r>
          </a:p>
          <a:p>
            <a:pPr lvl="1" eaLnBrk="1" hangingPunct="1"/>
            <a:r>
              <a:rPr lang="en-US" altLang="en-US" b="1" u="sng" dirty="0" smtClean="0"/>
              <a:t>First your </a:t>
            </a:r>
            <a:r>
              <a:rPr lang="en-US" altLang="en-US" b="1" u="sng" dirty="0" smtClean="0"/>
              <a:t>menu </a:t>
            </a:r>
            <a:r>
              <a:rPr lang="en-US" altLang="en-US" b="1" u="sng" dirty="0" smtClean="0"/>
              <a:t>must pass</a:t>
            </a:r>
            <a:r>
              <a:rPr lang="en-US" altLang="en-US" b="1" dirty="0" smtClean="0"/>
              <a:t> scrutiny of the examiners</a:t>
            </a:r>
          </a:p>
          <a:p>
            <a:pPr lvl="1" eaLnBrk="1" hangingPunct="1"/>
            <a:r>
              <a:rPr lang="en-US" altLang="en-US" b="1" dirty="0" smtClean="0"/>
              <a:t>Only then will your recipes and requisitions be evaluated and marked.</a:t>
            </a:r>
          </a:p>
          <a:p>
            <a:pPr lvl="1" eaLnBrk="1" hangingPunct="1"/>
            <a:r>
              <a:rPr lang="en-US" altLang="en-US" b="1" dirty="0" smtClean="0"/>
              <a:t>Passing mark for this stage is again is 70%</a:t>
            </a:r>
          </a:p>
          <a:p>
            <a:pPr lvl="1" eaLnBrk="1" hangingPunct="1"/>
            <a:r>
              <a:rPr lang="en-US" altLang="en-US" b="1" dirty="0" smtClean="0"/>
              <a:t>FYI menus, recipes and requisitions are meticulously checked for accuracy, spelling and neatness. If it cannot be read it cannot be marked.</a:t>
            </a:r>
          </a:p>
          <a:p>
            <a:pPr lvl="1" eaLnBrk="1" hangingPunct="1"/>
            <a:r>
              <a:rPr lang="en-US" altLang="en-US" b="1" dirty="0" smtClean="0"/>
              <a:t>Laptops or PCs are </a:t>
            </a:r>
            <a:r>
              <a:rPr lang="en-US" altLang="en-US" b="1" dirty="0" smtClean="0"/>
              <a:t>required. </a:t>
            </a:r>
            <a:r>
              <a:rPr lang="en-US" altLang="en-US" b="1" dirty="0" smtClean="0"/>
              <a:t>MS Word and MS Excel format only when submitted electronically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altLang="en-US" sz="2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 of </a:t>
            </a:r>
            <a:r>
              <a:rPr lang="en-US" dirty="0" smtClean="0"/>
              <a:t>Practical Day </a:t>
            </a:r>
            <a:r>
              <a:rPr lang="en-US" dirty="0" smtClean="0"/>
              <a:t>2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1714500"/>
            <a:ext cx="7815262" cy="4686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b="1" dirty="0" smtClean="0"/>
              <a:t>7:00 am – Meet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b="1" dirty="0" smtClean="0"/>
              <a:t>7:30 am – Introduction to Apprentice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b="1" dirty="0" smtClean="0"/>
              <a:t>8:00 am – Begin in kitchen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b="1" dirty="0" smtClean="0"/>
              <a:t>9:30 am – Submit “short” list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b="1" dirty="0" smtClean="0"/>
              <a:t>1:30 pm – Menu presentation begins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dirty="0" smtClean="0"/>
              <a:t>1:30 pm – 1</a:t>
            </a:r>
            <a:r>
              <a:rPr lang="en-US" altLang="en-US" sz="2200" b="1" baseline="30000" dirty="0" smtClean="0"/>
              <a:t>st</a:t>
            </a:r>
            <a:r>
              <a:rPr lang="en-US" altLang="en-US" sz="2200" b="1" dirty="0" smtClean="0"/>
              <a:t> course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dirty="0" smtClean="0"/>
              <a:t>1:50 pm – 2</a:t>
            </a:r>
            <a:r>
              <a:rPr lang="en-US" altLang="en-US" sz="2200" b="1" baseline="30000" dirty="0" smtClean="0"/>
              <a:t>nd</a:t>
            </a:r>
            <a:r>
              <a:rPr lang="en-US" altLang="en-US" sz="2200" b="1" dirty="0" smtClean="0"/>
              <a:t> course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dirty="0" smtClean="0"/>
              <a:t>2:10 pm – 3</a:t>
            </a:r>
            <a:r>
              <a:rPr lang="en-US" altLang="en-US" sz="2200" b="1" baseline="30000" dirty="0" smtClean="0"/>
              <a:t>rd</a:t>
            </a:r>
            <a:r>
              <a:rPr lang="en-US" altLang="en-US" sz="2200" b="1" dirty="0" smtClean="0"/>
              <a:t> course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dirty="0" smtClean="0"/>
              <a:t>2:30 pm – 4</a:t>
            </a:r>
            <a:r>
              <a:rPr lang="en-US" altLang="en-US" sz="2200" b="1" baseline="30000" dirty="0" smtClean="0"/>
              <a:t>th</a:t>
            </a:r>
            <a:r>
              <a:rPr lang="en-US" altLang="en-US" sz="2200" b="1" dirty="0" smtClean="0"/>
              <a:t> course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dirty="0" smtClean="0"/>
              <a:t>2:50 pm – 5th course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dirty="0" smtClean="0"/>
              <a:t>3:10 pm – 6th course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b="1" dirty="0" smtClean="0"/>
              <a:t>3:30 pm – Individual debriefing of apprentices and candidates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Broad Strokes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305800" cy="293481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smtClean="0"/>
              <a:t>The certification process:</a:t>
            </a:r>
          </a:p>
          <a:p>
            <a:pPr eaLnBrk="1" hangingPunct="1"/>
            <a:r>
              <a:rPr lang="en-US" altLang="en-US" b="1" dirty="0" smtClean="0"/>
              <a:t>Creates a renewed pride in our profession</a:t>
            </a:r>
          </a:p>
          <a:p>
            <a:pPr eaLnBrk="1" hangingPunct="1"/>
            <a:r>
              <a:rPr lang="en-US" altLang="en-US" b="1" dirty="0" smtClean="0"/>
              <a:t>Enhances respect from the public, our co-workers and our staff.</a:t>
            </a:r>
          </a:p>
          <a:p>
            <a:pPr eaLnBrk="1" hangingPunct="1"/>
            <a:r>
              <a:rPr lang="en-US" altLang="en-US" b="1" dirty="0" smtClean="0"/>
              <a:t>Provides a more solid foundation for the value of certification. </a:t>
            </a:r>
          </a:p>
          <a:p>
            <a:pPr eaLnBrk="1" hangingPunct="1"/>
            <a:r>
              <a:rPr lang="en-US" altLang="en-US" b="1" dirty="0" smtClean="0"/>
              <a:t>Provides a personal challenge and a validation of skills by peers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33400" y="547052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en-US" altLang="en-US" sz="2400" b="1" i="1" dirty="0">
                <a:latin typeface="Comic Sans MS" pitchFamily="66" charset="0"/>
              </a:rPr>
              <a:t>It is absolute proof of your knowledge and skills as a chef!</a:t>
            </a:r>
            <a:endParaRPr lang="en-US" alt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2" autoUpdateAnimBg="0"/>
      <p:bldP spid="3174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Notes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b="1" u="sng" dirty="0" smtClean="0"/>
              <a:t>Each Candidate is examined by 3 chef-examiners/invigilators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b="1" dirty="0" smtClean="0"/>
              <a:t>Chef-examiners have passed all segments of the program with a minimum of 80% or have the “Certified Master Chef” designation and have practice examined at least twice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b="1" u="sng" dirty="0" smtClean="0"/>
              <a:t>Examination is done at an “arm’s length”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b="1" dirty="0" smtClean="0"/>
              <a:t>References for classical dishes: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b="1" dirty="0" smtClean="0"/>
              <a:t>Larousse </a:t>
            </a:r>
            <a:r>
              <a:rPr lang="en-US" altLang="en-US" sz="2600" b="1" dirty="0" err="1" smtClean="0"/>
              <a:t>Gastronomique</a:t>
            </a:r>
            <a:r>
              <a:rPr lang="en-US" altLang="en-US" sz="2600" b="1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b="1" dirty="0" smtClean="0"/>
              <a:t>Le Guide </a:t>
            </a:r>
            <a:r>
              <a:rPr lang="en-US" altLang="en-US" sz="2600" b="1" dirty="0" err="1" smtClean="0"/>
              <a:t>Culinaire</a:t>
            </a:r>
            <a:endParaRPr lang="en-US" altLang="en-US" sz="26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b="1" dirty="0" smtClean="0"/>
              <a:t>Le </a:t>
            </a:r>
            <a:r>
              <a:rPr lang="en-US" altLang="en-US" sz="2600" b="1" dirty="0" err="1" smtClean="0"/>
              <a:t>Repetoire</a:t>
            </a:r>
            <a:endParaRPr lang="en-US" altLang="en-US" sz="26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b="1" dirty="0" smtClean="0"/>
              <a:t>Herring’s</a:t>
            </a:r>
            <a:endParaRPr lang="en-US" altLang="en-US" sz="2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Notes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u="sng" dirty="0" smtClean="0"/>
              <a:t>Assistant </a:t>
            </a:r>
            <a:r>
              <a:rPr lang="en-US" altLang="en-US" b="1" u="sng" dirty="0" smtClean="0"/>
              <a:t>is someone you will not know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1" dirty="0" smtClean="0"/>
              <a:t>Entitled </a:t>
            </a:r>
            <a:r>
              <a:rPr lang="en-US" altLang="en-US" sz="2800" b="1" dirty="0" smtClean="0"/>
              <a:t>to 2 x 15 min breaks and 1 x 30 min eating period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1" dirty="0" smtClean="0"/>
              <a:t>The assistant will be supplied by the testing site and will be a </a:t>
            </a:r>
            <a:r>
              <a:rPr lang="en-US" altLang="en-US" sz="2800" b="1" dirty="0" smtClean="0"/>
              <a:t>2</a:t>
            </a:r>
            <a:r>
              <a:rPr lang="en-US" altLang="en-US" sz="2800" b="1" baseline="30000" dirty="0" smtClean="0"/>
              <a:t>nd</a:t>
            </a:r>
            <a:r>
              <a:rPr lang="en-US" altLang="en-US" sz="2800" b="1" dirty="0" smtClean="0"/>
              <a:t> year culinary student in good standing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8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1" dirty="0" smtClean="0"/>
              <a:t>Chef’s </a:t>
            </a:r>
            <a:r>
              <a:rPr lang="en-US" altLang="en-US" sz="2800" b="1" dirty="0" smtClean="0"/>
              <a:t>Uniform can not have a name or logo displayed, the same applies to China if brought in by the </a:t>
            </a:r>
            <a:r>
              <a:rPr lang="en-US" altLang="en-US" sz="2800" b="1" dirty="0" smtClean="0"/>
              <a:t>Candidate</a:t>
            </a:r>
            <a:endParaRPr lang="en-US" alt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77210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Evaluation/Marking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 smtClean="0"/>
              <a:t>Kitchen Marking (1/2) of final mark)</a:t>
            </a:r>
          </a:p>
          <a:p>
            <a:pPr lvl="1" eaLnBrk="1" fontAlgn="b" hangingPunct="1"/>
            <a:r>
              <a:rPr lang="en-US" altLang="en-US" sz="2800" b="1" dirty="0" smtClean="0">
                <a:cs typeface="Arial" charset="0"/>
              </a:rPr>
              <a:t>25% Application of  Technical Skills</a:t>
            </a:r>
          </a:p>
          <a:p>
            <a:pPr lvl="1" eaLnBrk="1" fontAlgn="b" hangingPunct="1"/>
            <a:r>
              <a:rPr lang="en-US" altLang="en-US" sz="2800" b="1" dirty="0" smtClean="0">
                <a:cs typeface="Arial" charset="0"/>
              </a:rPr>
              <a:t>20% </a:t>
            </a:r>
            <a:r>
              <a:rPr lang="en-US" altLang="en-US" sz="2800" b="1" dirty="0" err="1" smtClean="0">
                <a:cs typeface="Arial" charset="0"/>
              </a:rPr>
              <a:t>Mise</a:t>
            </a:r>
            <a:r>
              <a:rPr lang="en-US" altLang="en-US" sz="2800" b="1" dirty="0" smtClean="0">
                <a:cs typeface="Arial" charset="0"/>
              </a:rPr>
              <a:t>-</a:t>
            </a:r>
            <a:r>
              <a:rPr lang="en-US" altLang="en-US" sz="2800" b="1" dirty="0" err="1" smtClean="0">
                <a:cs typeface="Arial" charset="0"/>
              </a:rPr>
              <a:t>en</a:t>
            </a:r>
            <a:r>
              <a:rPr lang="en-US" altLang="en-US" sz="2800" b="1" dirty="0" smtClean="0">
                <a:cs typeface="Arial" charset="0"/>
              </a:rPr>
              <a:t>-place and Organization</a:t>
            </a:r>
          </a:p>
          <a:p>
            <a:pPr lvl="1" eaLnBrk="1" fontAlgn="b" hangingPunct="1"/>
            <a:r>
              <a:rPr lang="en-US" altLang="en-US" sz="2800" b="1" dirty="0" smtClean="0">
                <a:cs typeface="Arial" charset="0"/>
              </a:rPr>
              <a:t>10% Communication and Use of Apprentice</a:t>
            </a:r>
          </a:p>
          <a:p>
            <a:pPr lvl="1" eaLnBrk="1" fontAlgn="b" hangingPunct="1"/>
            <a:r>
              <a:rPr lang="en-US" altLang="en-US" sz="2800" b="1" dirty="0" smtClean="0">
                <a:cs typeface="Arial" charset="0"/>
              </a:rPr>
              <a:t>25% Sanitation and Cleanliness of Workstation</a:t>
            </a:r>
          </a:p>
          <a:p>
            <a:pPr lvl="1" eaLnBrk="1" fontAlgn="b" hangingPunct="1"/>
            <a:r>
              <a:rPr lang="en-US" altLang="en-US" sz="2800" b="1" dirty="0" smtClean="0">
                <a:cs typeface="Arial" charset="0"/>
              </a:rPr>
              <a:t>10% Waste and Product Handling</a:t>
            </a:r>
          </a:p>
          <a:p>
            <a:pPr lvl="1" eaLnBrk="1" fontAlgn="b" hangingPunct="1"/>
            <a:r>
              <a:rPr lang="en-US" altLang="en-US" sz="2800" b="1" dirty="0" smtClean="0">
                <a:cs typeface="Arial" charset="0"/>
              </a:rPr>
              <a:t>5% Use of Equipment</a:t>
            </a:r>
          </a:p>
          <a:p>
            <a:pPr lvl="1" eaLnBrk="1" fontAlgn="b" hangingPunct="1"/>
            <a:r>
              <a:rPr lang="en-US" altLang="en-US" sz="2800" b="1" dirty="0" smtClean="0">
                <a:cs typeface="Arial" charset="0"/>
              </a:rPr>
              <a:t>5% Professionalism</a:t>
            </a:r>
            <a:endParaRPr lang="en-US" altLang="en-US" sz="2800" b="1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Evaluation/Marking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43063"/>
            <a:ext cx="8424935" cy="4910137"/>
          </a:xfrm>
        </p:spPr>
        <p:txBody>
          <a:bodyPr/>
          <a:lstStyle/>
          <a:p>
            <a:pPr eaLnBrk="1" hangingPunct="1"/>
            <a:r>
              <a:rPr lang="en-US" altLang="en-US" sz="3200" b="1" u="sng" dirty="0" smtClean="0"/>
              <a:t>Six Course Menu (1/2 of final mark)</a:t>
            </a:r>
          </a:p>
          <a:p>
            <a:pPr eaLnBrk="1" hangingPunct="1">
              <a:buFontTx/>
              <a:buNone/>
            </a:pPr>
            <a:endParaRPr lang="en-US" altLang="en-US" sz="400" b="1" u="sng" dirty="0" smtClean="0"/>
          </a:p>
          <a:p>
            <a:pPr eaLnBrk="1" hangingPunct="1"/>
            <a:r>
              <a:rPr lang="en-US" altLang="en-US" sz="3200" b="1" u="sng" dirty="0" smtClean="0"/>
              <a:t>10% Timing</a:t>
            </a:r>
          </a:p>
          <a:p>
            <a:pPr lvl="1" eaLnBrk="1" fontAlgn="b" hangingPunct="1"/>
            <a:r>
              <a:rPr lang="en-US" altLang="en-US" sz="2000" b="1" dirty="0" smtClean="0">
                <a:cs typeface="Arial" charset="0"/>
              </a:rPr>
              <a:t>On Time within a 2 minute window (0 to 2 min.) = 10</a:t>
            </a:r>
          </a:p>
          <a:p>
            <a:pPr lvl="1" eaLnBrk="1" fontAlgn="b" hangingPunct="1"/>
            <a:r>
              <a:rPr lang="en-US" altLang="en-US" sz="2000" b="1" dirty="0" smtClean="0">
                <a:cs typeface="Arial" charset="0"/>
              </a:rPr>
              <a:t>Up to 1 minute late (2 to 3 minutes) = 8.5</a:t>
            </a:r>
          </a:p>
          <a:p>
            <a:pPr lvl="1" eaLnBrk="1" fontAlgn="b" hangingPunct="1"/>
            <a:r>
              <a:rPr lang="en-US" altLang="en-US" sz="2000" b="1" dirty="0" smtClean="0">
                <a:cs typeface="Arial" charset="0"/>
              </a:rPr>
              <a:t>1 to 2 minutes late (3 to 4 minutes) = 7</a:t>
            </a:r>
          </a:p>
          <a:p>
            <a:pPr lvl="1" eaLnBrk="1" fontAlgn="b" hangingPunct="1"/>
            <a:r>
              <a:rPr lang="en-US" altLang="en-US" sz="2000" b="1" dirty="0" smtClean="0">
                <a:cs typeface="Arial" charset="0"/>
              </a:rPr>
              <a:t>2 to 3 minutes late (4 to 5 minutes) = 5.5</a:t>
            </a:r>
          </a:p>
          <a:p>
            <a:pPr lvl="1" eaLnBrk="1" fontAlgn="b" hangingPunct="1"/>
            <a:r>
              <a:rPr lang="en-US" altLang="en-US" sz="2000" b="1" dirty="0" smtClean="0">
                <a:cs typeface="Arial" charset="0"/>
              </a:rPr>
              <a:t>3+ minutes late (5+ minutes) = 0</a:t>
            </a:r>
          </a:p>
          <a:p>
            <a:pPr lvl="1" eaLnBrk="1" fontAlgn="b" hangingPunct="1">
              <a:buFontTx/>
              <a:buNone/>
            </a:pPr>
            <a:endParaRPr lang="en-US" altLang="en-US" sz="400" b="1" dirty="0" smtClean="0"/>
          </a:p>
          <a:p>
            <a:pPr lvl="1" eaLnBrk="1" hangingPunct="1"/>
            <a:endParaRPr lang="en-US" altLang="en-US" sz="1200" b="1" dirty="0" smtClean="0"/>
          </a:p>
          <a:p>
            <a:pPr eaLnBrk="1" hangingPunct="1"/>
            <a:r>
              <a:rPr lang="en-US" altLang="en-US" sz="3200" b="1" u="sng" dirty="0" smtClean="0"/>
              <a:t>40% Presentation</a:t>
            </a:r>
          </a:p>
          <a:p>
            <a:pPr eaLnBrk="1" hangingPunct="1">
              <a:buFontTx/>
              <a:buNone/>
            </a:pPr>
            <a:endParaRPr lang="en-US" altLang="en-US" sz="1200" b="1" dirty="0" smtClean="0"/>
          </a:p>
          <a:p>
            <a:pPr lvl="1" eaLnBrk="1" hangingPunct="1">
              <a:buFontTx/>
              <a:buNone/>
            </a:pPr>
            <a:endParaRPr lang="en-US" altLang="en-US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Evaluation/Marking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43063"/>
            <a:ext cx="8424935" cy="4910137"/>
          </a:xfrm>
        </p:spPr>
        <p:txBody>
          <a:bodyPr/>
          <a:lstStyle/>
          <a:p>
            <a:pPr eaLnBrk="1" hangingPunct="1"/>
            <a:r>
              <a:rPr lang="en-US" altLang="en-US" sz="3200" b="1" u="sng" dirty="0" smtClean="0"/>
              <a:t>Six Course Menu </a:t>
            </a:r>
            <a:r>
              <a:rPr lang="en-US" altLang="en-US" sz="3200" b="1" u="sng" dirty="0" smtClean="0"/>
              <a:t>(</a:t>
            </a:r>
            <a:r>
              <a:rPr lang="en-US" altLang="en-US" sz="3200" b="1" u="sng" dirty="0" err="1" smtClean="0"/>
              <a:t>Con’t</a:t>
            </a:r>
            <a:r>
              <a:rPr lang="en-US" altLang="en-US" sz="3200" b="1" u="sng" dirty="0" smtClean="0"/>
              <a:t>)</a:t>
            </a:r>
            <a:endParaRPr lang="en-US" altLang="en-US" sz="3200" b="1" u="sng" dirty="0" smtClean="0"/>
          </a:p>
          <a:p>
            <a:pPr eaLnBrk="1" hangingPunct="1">
              <a:buFontTx/>
              <a:buNone/>
            </a:pPr>
            <a:endParaRPr lang="en-US" altLang="en-US" sz="400" b="1" u="sng" dirty="0" smtClean="0"/>
          </a:p>
          <a:p>
            <a:pPr lvl="1" eaLnBrk="1" hangingPunct="1"/>
            <a:endParaRPr lang="en-US" altLang="en-US" sz="1200" b="1" dirty="0" smtClean="0"/>
          </a:p>
          <a:p>
            <a:pPr eaLnBrk="1" hangingPunct="1"/>
            <a:r>
              <a:rPr lang="en-US" altLang="en-US" sz="3200" b="1" u="sng" dirty="0" smtClean="0"/>
              <a:t>10% Temperature</a:t>
            </a:r>
          </a:p>
          <a:p>
            <a:pPr lvl="1" eaLnBrk="1" fontAlgn="b" hangingPunct="1"/>
            <a:r>
              <a:rPr lang="en-US" altLang="en-US" sz="2000" b="1" dirty="0" smtClean="0">
                <a:cs typeface="Arial" charset="0"/>
              </a:rPr>
              <a:t>Properly hot or cold (appropriate temperature for service) = 10</a:t>
            </a:r>
          </a:p>
          <a:p>
            <a:pPr lvl="1" eaLnBrk="1" fontAlgn="b" hangingPunct="1"/>
            <a:r>
              <a:rPr lang="en-US" altLang="en-US" sz="2000" b="1" dirty="0" smtClean="0">
                <a:cs typeface="Arial" charset="0"/>
              </a:rPr>
              <a:t>Adequately hot or cold (above 140F/60C or below 40F/4C) = 7</a:t>
            </a:r>
          </a:p>
          <a:p>
            <a:pPr lvl="1" eaLnBrk="1" fontAlgn="b" hangingPunct="1"/>
            <a:r>
              <a:rPr lang="en-US" altLang="en-US" sz="2000" b="1" dirty="0" smtClean="0">
                <a:cs typeface="Arial" charset="0"/>
              </a:rPr>
              <a:t>Improperly hot or cold (between 140F/60C and 40F/4C) = 0</a:t>
            </a:r>
          </a:p>
          <a:p>
            <a:pPr eaLnBrk="1" hangingPunct="1">
              <a:buFontTx/>
              <a:buNone/>
            </a:pPr>
            <a:endParaRPr lang="en-US" altLang="en-US" sz="1200" b="1" dirty="0" smtClean="0"/>
          </a:p>
          <a:p>
            <a:pPr eaLnBrk="1" hangingPunct="1"/>
            <a:r>
              <a:rPr lang="en-US" altLang="en-US" sz="3200" b="1" u="sng" dirty="0" smtClean="0"/>
              <a:t>40% Taste and Texture</a:t>
            </a:r>
          </a:p>
          <a:p>
            <a:pPr lvl="1" eaLnBrk="1" hangingPunct="1">
              <a:buFontTx/>
              <a:buNone/>
            </a:pPr>
            <a:endParaRPr lang="en-US" alt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321878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Things to watch for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Butchery is always first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Use the correct knife for the job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2 spoon method for tasting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3 bowl method for separating eggs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S.S Whisk in aluminum pot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Toolbox on worktable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Dropping side towel on floor and continuing to use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Food left out on work table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Disorganized work station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Disorganized refrigerator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Boiling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Browning bones and mirepoix simultaneously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Wooden spoons in simmering pots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Not sanitizing cutting board or knives between 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Presentation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Use of herbs for garnish</a:t>
            </a:r>
          </a:p>
          <a:p>
            <a:pPr eaLnBrk="1" hangingPunct="1"/>
            <a:r>
              <a:rPr lang="en-US" altLang="en-US" smtClean="0"/>
              <a:t>Presentation of plates</a:t>
            </a:r>
          </a:p>
          <a:p>
            <a:pPr lvl="1" eaLnBrk="1" hangingPunct="1"/>
            <a:r>
              <a:rPr lang="en-US" altLang="en-US" smtClean="0"/>
              <a:t>Classical dishes</a:t>
            </a:r>
          </a:p>
          <a:p>
            <a:pPr lvl="1" eaLnBrk="1" hangingPunct="1"/>
            <a:r>
              <a:rPr lang="en-US" altLang="en-US" smtClean="0"/>
              <a:t>Contemporary dishes</a:t>
            </a:r>
          </a:p>
          <a:p>
            <a:pPr lvl="1" eaLnBrk="1" hangingPunct="1"/>
            <a:r>
              <a:rPr lang="en-US" altLang="en-US" smtClean="0"/>
              <a:t>“Dirty” plate presentation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 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Lets look at some examples…..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 smtClean="0"/>
              <a:t>What it should look like</a:t>
            </a:r>
            <a:endParaRPr lang="en-CA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22532" name="Picture 2" descr="C:\Chef de Cuisine Certification Program\Practical Exams completed\Toronto Exam 2007\Cand 3\IMG_23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7145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 descr="C:\Chef de Cuisine Certification Program\Practical Exams completed\Toronto Exam 2007\Cand 4\IMG_23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000500"/>
            <a:ext cx="31432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4" descr="C:\Chef de Cuisine Certification Program\Practical Exams completed\Toronto Exam 2007\Cand 10\IMG_236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663700"/>
            <a:ext cx="307181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5" descr="C:\Chef de Cuisine Certification Program\Practical Exams completed\Toronto Exam 2007\Cand 11\IMG_2383_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714500"/>
            <a:ext cx="2500313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6" descr="C:\Chef de Cuisine Certification Program\Practical Exams completed\Toronto Exam 2007\Cand 11\IMG_24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4000500"/>
            <a:ext cx="31210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z="3600" dirty="0" smtClean="0"/>
              <a:t>What it should not look like</a:t>
            </a:r>
            <a:endParaRPr lang="en-CA" sz="3600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altLang="en-US" smtClean="0"/>
          </a:p>
        </p:txBody>
      </p:sp>
      <p:pic>
        <p:nvPicPr>
          <p:cNvPr id="23556" name="Picture 2" descr="C:\Chef de Cuisine Certification Program\Practical Exams completed\Toronto Exam 2007\Cand 1\IMG_23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71625"/>
            <a:ext cx="357187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 descr="C:\Chef de Cuisine Certification Program\Practical Exams completed\Toronto Exam 2007\Cand 6\IMG_23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571625"/>
            <a:ext cx="347662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" descr="C:\Chef de Cuisine Certification Program\Practical Exams completed\Toronto Exam 2007\Pictures\IMG_238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143375"/>
            <a:ext cx="357187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5" descr="C:\Chef de Cuisine Certification Program\Practical Exams completed\Niagara Retest\Photo Documentation\Cand 1\Skills Pkg\Cand-00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71938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Guaranteed to Happen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The exam is fraught with complications. Things will go wrong. </a:t>
            </a:r>
          </a:p>
          <a:p>
            <a:pPr eaLnBrk="1" hangingPunct="1"/>
            <a:r>
              <a:rPr lang="en-US" altLang="en-US" sz="2400" smtClean="0"/>
              <a:t>Everyone else will seem to be working faster, with less problems, and be farther ahead</a:t>
            </a:r>
          </a:p>
          <a:p>
            <a:pPr eaLnBrk="1" hangingPunct="1"/>
            <a:r>
              <a:rPr lang="en-US" altLang="en-US" sz="2400" smtClean="0"/>
              <a:t>Be prepared for examiners to look into your ovens, pots and pans, fridge, watch you de-bone or fillet, then walk away and write in their books.</a:t>
            </a:r>
          </a:p>
          <a:p>
            <a:pPr eaLnBrk="1" hangingPunct="1"/>
            <a:r>
              <a:rPr lang="en-US" altLang="en-US" sz="2400" smtClean="0"/>
              <a:t>Examiners will ask your apprentice what you are preparing and what his/her task is, then walk away and write in their books.</a:t>
            </a:r>
          </a:p>
          <a:p>
            <a:pPr eaLnBrk="1" hangingPunct="1"/>
            <a:r>
              <a:rPr lang="en-US" altLang="en-US" sz="2400" smtClean="0"/>
              <a:t>Examiners will stand and watch your consommé boil over, you caramel burn, etc , then walk away and write in their books.</a:t>
            </a:r>
          </a:p>
          <a:p>
            <a:pPr eaLnBrk="1" hangingPunct="1">
              <a:buFontTx/>
              <a:buNone/>
            </a:pPr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Some History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idx="1"/>
          </p:nvPr>
        </p:nvSpPr>
        <p:spPr>
          <a:xfrm>
            <a:off x="539552" y="1844824"/>
            <a:ext cx="8066856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smtClean="0"/>
              <a:t>The Chef de Cuisine Certification Program:</a:t>
            </a:r>
          </a:p>
          <a:p>
            <a:pPr eaLnBrk="1" hangingPunct="1"/>
            <a:r>
              <a:rPr lang="en-US" altLang="en-US" b="1" dirty="0" smtClean="0"/>
              <a:t>Created in 1986 with a grant from the Canadian Tourism Human Resources Council</a:t>
            </a:r>
          </a:p>
          <a:p>
            <a:pPr eaLnBrk="1" hangingPunct="1"/>
            <a:r>
              <a:rPr lang="en-US" altLang="en-US" b="1" dirty="0" smtClean="0"/>
              <a:t>Practical Examination implemented in 1989</a:t>
            </a:r>
          </a:p>
          <a:p>
            <a:pPr eaLnBrk="1" hangingPunct="1"/>
            <a:r>
              <a:rPr lang="en-US" altLang="en-US" b="1" dirty="0" smtClean="0"/>
              <a:t>Theory curriculum updated in 1997</a:t>
            </a:r>
          </a:p>
          <a:p>
            <a:pPr eaLnBrk="1" hangingPunct="1"/>
            <a:r>
              <a:rPr lang="en-US" altLang="en-US" b="1" dirty="0" smtClean="0"/>
              <a:t>Practical examination updated in </a:t>
            </a:r>
            <a:r>
              <a:rPr lang="en-US" altLang="en-US" b="1" dirty="0" smtClean="0"/>
              <a:t>2022</a:t>
            </a:r>
            <a:endParaRPr lang="en-US" altLang="en-US" b="1" dirty="0" smtClean="0"/>
          </a:p>
          <a:p>
            <a:pPr eaLnBrk="1" hangingPunct="1"/>
            <a:r>
              <a:rPr lang="en-US" altLang="en-US" b="1" dirty="0" smtClean="0"/>
              <a:t>Currently 1000+ chefs have successfully completed their certification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/>
              <a:t>Set yourself up for success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8006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Properly attired</a:t>
            </a:r>
          </a:p>
          <a:p>
            <a:pPr lvl="1" eaLnBrk="1" hangingPunct="1"/>
            <a:r>
              <a:rPr lang="en-US" altLang="en-US" sz="1400" smtClean="0"/>
              <a:t>Toque Blanche or black pillbox, white chef jacket (no name or logo), black pants, white or black apron, necktie, black leather shoes or enclosed clogs, hair off the collar, jewelry/watches/earrings removed (plain gold wedding band is the only exception)</a:t>
            </a:r>
          </a:p>
          <a:p>
            <a:pPr eaLnBrk="1" hangingPunct="1"/>
            <a:r>
              <a:rPr lang="en-US" altLang="en-US" sz="2400" smtClean="0"/>
              <a:t>Sharp Knives</a:t>
            </a:r>
          </a:p>
          <a:p>
            <a:pPr eaLnBrk="1" hangingPunct="1"/>
            <a:r>
              <a:rPr lang="en-US" altLang="en-US" sz="2400" smtClean="0"/>
              <a:t>Extra side towels and apron</a:t>
            </a:r>
          </a:p>
          <a:p>
            <a:pPr eaLnBrk="1" hangingPunct="1"/>
            <a:r>
              <a:rPr lang="en-US" altLang="en-US" sz="2400" smtClean="0"/>
              <a:t>Cloths for wiping/sanitizing</a:t>
            </a:r>
          </a:p>
          <a:p>
            <a:pPr eaLnBrk="1" hangingPunct="1"/>
            <a:r>
              <a:rPr lang="en-US" altLang="en-US" sz="2400" smtClean="0"/>
              <a:t>Latex (Vinyl) gloves, plastic tasting spoons, zip-loc bags</a:t>
            </a:r>
          </a:p>
          <a:p>
            <a:pPr eaLnBrk="1" hangingPunct="1"/>
            <a:r>
              <a:rPr lang="en-US" altLang="en-US" sz="2400" smtClean="0"/>
              <a:t>Pastry recipes allowed</a:t>
            </a:r>
          </a:p>
          <a:p>
            <a:pPr eaLnBrk="1" hangingPunct="1"/>
            <a:r>
              <a:rPr lang="en-US" altLang="en-US" sz="2400" smtClean="0"/>
              <a:t>Specialty Equipment</a:t>
            </a:r>
          </a:p>
          <a:p>
            <a:pPr eaLnBrk="1" hangingPunct="1"/>
            <a:r>
              <a:rPr lang="en-US" altLang="en-US" sz="2400" b="1" smtClean="0"/>
              <a:t>Plan the work – work the plan. Fail to plan – plan  to fail.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Q and 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Questions, </a:t>
            </a:r>
            <a:r>
              <a:rPr lang="en-US" altLang="en-US" dirty="0" smtClean="0"/>
              <a:t>comments </a:t>
            </a:r>
            <a:r>
              <a:rPr lang="en-US" altLang="en-US" dirty="0" smtClean="0"/>
              <a:t>or concerns?</a:t>
            </a:r>
          </a:p>
          <a:p>
            <a:pPr eaLnBrk="1" hangingPunct="1"/>
            <a:r>
              <a:rPr lang="en-US" altLang="en-US" dirty="0" smtClean="0"/>
              <a:t>Steven </a:t>
            </a:r>
            <a:r>
              <a:rPr lang="en-US" altLang="en-US" dirty="0" err="1" smtClean="0"/>
              <a:t>Benns</a:t>
            </a:r>
            <a:r>
              <a:rPr lang="en-US" altLang="en-US" dirty="0" smtClean="0"/>
              <a:t>, B </a:t>
            </a:r>
            <a:r>
              <a:rPr lang="en-US" altLang="en-US" dirty="0" err="1" smtClean="0"/>
              <a:t>Comm</a:t>
            </a:r>
            <a:r>
              <a:rPr lang="en-US" altLang="en-US" dirty="0" smtClean="0"/>
              <a:t>, </a:t>
            </a:r>
            <a:r>
              <a:rPr lang="en-US" altLang="en-US" dirty="0" smtClean="0"/>
              <a:t>CCC</a:t>
            </a:r>
          </a:p>
          <a:p>
            <a:pPr lvl="1" eaLnBrk="1" hangingPunct="1">
              <a:buFontTx/>
              <a:buNone/>
            </a:pPr>
            <a:r>
              <a:rPr lang="en-US" altLang="en-US" dirty="0" smtClean="0"/>
              <a:t>CCI National Chair</a:t>
            </a:r>
          </a:p>
          <a:p>
            <a:pPr lvl="1" eaLnBrk="1" hangingPunct="1">
              <a:buFontTx/>
              <a:buNone/>
            </a:pPr>
            <a:r>
              <a:rPr lang="en-US" altLang="en-US" dirty="0" smtClean="0">
                <a:hlinkClick r:id="rId3"/>
              </a:rPr>
              <a:t>www.ccicc.ca</a:t>
            </a:r>
            <a:endParaRPr lang="en-US" altLang="en-US" dirty="0" smtClean="0"/>
          </a:p>
          <a:p>
            <a:pPr lvl="1" eaLnBrk="1" hangingPunct="1">
              <a:buFontTx/>
              <a:buNone/>
            </a:pPr>
            <a:r>
              <a:rPr lang="en-US" altLang="en-US" dirty="0" smtClean="0">
                <a:hlinkClick r:id="rId4"/>
              </a:rPr>
              <a:t>cci@culinaryfederation.ca</a:t>
            </a:r>
            <a:r>
              <a:rPr lang="en-US" altLang="en-US" dirty="0" smtClean="0"/>
              <a:t> </a:t>
            </a:r>
            <a:endParaRPr lang="en-US" altLang="en-US" dirty="0" smtClean="0"/>
          </a:p>
          <a:p>
            <a:pPr lvl="1" eaLnBrk="1" hangingPunct="1">
              <a:buFontTx/>
              <a:buNone/>
            </a:pPr>
            <a:r>
              <a:rPr lang="en-US" altLang="en-US" u="sng" dirty="0" smtClean="0">
                <a:hlinkClick r:id="rId5"/>
              </a:rPr>
              <a:t>steven.benns@flemingcollege.ca</a:t>
            </a:r>
            <a:endParaRPr lang="en-US" altLang="en-US" u="sng" dirty="0" smtClean="0"/>
          </a:p>
          <a:p>
            <a:pPr lvl="1" eaLnBrk="1" hangingPunct="1">
              <a:buFontTx/>
              <a:buNone/>
            </a:pPr>
            <a:r>
              <a:rPr lang="en-US" altLang="en-US" u="sng" dirty="0" smtClean="0"/>
              <a:t>Tel: </a:t>
            </a:r>
            <a:r>
              <a:rPr lang="en-US" altLang="en-US" u="sng" dirty="0" smtClean="0"/>
              <a:t>705 749-5530 ext</a:t>
            </a:r>
            <a:r>
              <a:rPr lang="en-US" altLang="en-US" u="sng" dirty="0" smtClean="0"/>
              <a:t>. </a:t>
            </a:r>
            <a:r>
              <a:rPr lang="en-US" altLang="en-US" u="sng" dirty="0" smtClean="0"/>
              <a:t>1235</a:t>
            </a:r>
            <a:endParaRPr lang="en-US" altLang="en-US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54102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/>
              <a:t>The context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867400" y="2514600"/>
            <a:ext cx="2819400" cy="3733800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1050" b="1" dirty="0" smtClean="0">
                <a:cs typeface="Times New Roman" pitchFamily="18" charset="0"/>
              </a:rPr>
              <a:t>Certified Master Chef (CMC)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1050" b="1" dirty="0" smtClean="0">
                <a:cs typeface="Times New Roman" pitchFamily="18" charset="0"/>
              </a:rPr>
              <a:t>Certified Master Pastry Chef (CMPC)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1050" b="1" dirty="0" smtClean="0">
                <a:cs typeface="Times New Roman" pitchFamily="18" charset="0"/>
              </a:rPr>
              <a:t> 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1050" b="1" dirty="0" smtClean="0">
                <a:cs typeface="Times New Roman" pitchFamily="18" charset="0"/>
              </a:rPr>
              <a:t> </a:t>
            </a:r>
            <a:r>
              <a:rPr lang="en-US" sz="1050" b="1" dirty="0" smtClean="0">
                <a:solidFill>
                  <a:schemeClr val="bg1"/>
                </a:solidFill>
                <a:cs typeface="Times New Roman" pitchFamily="18" charset="0"/>
              </a:rPr>
              <a:t>(Master Chef is currently being reviewed and they are looking at our model as a  new platform)</a:t>
            </a:r>
            <a:endParaRPr lang="en-US" sz="1050" b="1" dirty="0" smtClean="0">
              <a:cs typeface="Times New Roman" pitchFamily="18" charset="0"/>
            </a:endParaRP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1050" b="1" dirty="0" smtClean="0">
                <a:cs typeface="Times New Roman" pitchFamily="18" charset="0"/>
              </a:rPr>
              <a:t> 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1050" b="1" dirty="0" smtClean="0">
                <a:cs typeface="Times New Roman" pitchFamily="18" charset="0"/>
              </a:rPr>
              <a:t>Certified Executive Chef (CEC)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1050" b="1" dirty="0" smtClean="0">
                <a:cs typeface="Times New Roman" pitchFamily="18" charset="0"/>
              </a:rPr>
              <a:t>Certified Executive Pastry Chef (CEPC)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1050" b="1" dirty="0" smtClean="0">
                <a:cs typeface="Times New Roman" pitchFamily="18" charset="0"/>
              </a:rPr>
              <a:t>Personal Certified Executive Chef (PCEC)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1050" b="1" dirty="0" smtClean="0">
                <a:cs typeface="Times New Roman" pitchFamily="18" charset="0"/>
              </a:rPr>
              <a:t> 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1050" b="1" dirty="0" smtClean="0">
                <a:cs typeface="Times New Roman" pitchFamily="18" charset="0"/>
              </a:rPr>
              <a:t>Certified Chef de Cuisine (CCC)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1050" b="1" dirty="0" smtClean="0">
                <a:cs typeface="Times New Roman" pitchFamily="18" charset="0"/>
              </a:rPr>
              <a:t>Certified Working Pastry Chef (CWPC)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1050" b="1" dirty="0" smtClean="0">
                <a:cs typeface="Times New Roman" pitchFamily="18" charset="0"/>
              </a:rPr>
              <a:t> 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1050" b="1" dirty="0" smtClean="0">
                <a:cs typeface="Times New Roman" pitchFamily="18" charset="0"/>
              </a:rPr>
              <a:t>Certified </a:t>
            </a:r>
            <a:r>
              <a:rPr lang="en-US" sz="1050" b="1" dirty="0" err="1" smtClean="0">
                <a:cs typeface="Times New Roman" pitchFamily="18" charset="0"/>
              </a:rPr>
              <a:t>Sous</a:t>
            </a:r>
            <a:r>
              <a:rPr lang="en-US" sz="1050" b="1" dirty="0" smtClean="0">
                <a:cs typeface="Times New Roman" pitchFamily="18" charset="0"/>
              </a:rPr>
              <a:t> Chef (CSC)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1050" b="1" dirty="0" smtClean="0">
                <a:cs typeface="Times New Roman" pitchFamily="18" charset="0"/>
              </a:rPr>
              <a:t>Personal Certified Chef (PCC)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1050" b="1" dirty="0" smtClean="0">
                <a:cs typeface="Times New Roman" pitchFamily="18" charset="0"/>
              </a:rPr>
              <a:t> 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1050" b="1" dirty="0" smtClean="0">
                <a:cs typeface="Times New Roman" pitchFamily="18" charset="0"/>
              </a:rPr>
              <a:t>Certified </a:t>
            </a:r>
            <a:r>
              <a:rPr lang="en-US" sz="1050" b="1" dirty="0" err="1" smtClean="0">
                <a:cs typeface="Times New Roman" pitchFamily="18" charset="0"/>
              </a:rPr>
              <a:t>Culinarian</a:t>
            </a:r>
            <a:r>
              <a:rPr lang="en-US" sz="1050" b="1" dirty="0" smtClean="0">
                <a:cs typeface="Times New Roman" pitchFamily="18" charset="0"/>
              </a:rPr>
              <a:t> (CC)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1050" b="1" dirty="0" smtClean="0">
                <a:cs typeface="Times New Roman" pitchFamily="18" charset="0"/>
              </a:rPr>
              <a:t>Certified Pastry </a:t>
            </a:r>
            <a:r>
              <a:rPr lang="en-US" sz="1050" b="1" dirty="0" err="1" smtClean="0">
                <a:cs typeface="Times New Roman" pitchFamily="18" charset="0"/>
              </a:rPr>
              <a:t>Culinarian</a:t>
            </a:r>
            <a:r>
              <a:rPr lang="en-US" sz="1050" b="1" dirty="0" smtClean="0">
                <a:cs typeface="Times New Roman" pitchFamily="18" charset="0"/>
              </a:rPr>
              <a:t> 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en-US" sz="1050" b="1" dirty="0" smtClean="0">
              <a:cs typeface="Times New Roman" pitchFamily="18" charset="0"/>
            </a:endParaRP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1050" b="1" dirty="0" smtClean="0">
                <a:cs typeface="Times New Roman" pitchFamily="18" charset="0"/>
              </a:rPr>
              <a:t>Trade Papers / License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 sz="1050" b="1" dirty="0" smtClean="0">
                <a:cs typeface="Times New Roman" pitchFamily="18" charset="0"/>
              </a:rPr>
              <a:t>Apprenticeship / Culinary Schooling</a:t>
            </a:r>
          </a:p>
        </p:txBody>
      </p:sp>
      <p:pic>
        <p:nvPicPr>
          <p:cNvPr id="6148" name="Picture 4" descr="C:\Documents and Settings\Norman\Desktop\CCI Powerpoint update\CANA000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66357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C:\Documents and Settings\Norman\Desktop\CCI Powerpoint update\UNST0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752600"/>
            <a:ext cx="6286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33400" y="3634679"/>
            <a:ext cx="31242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mic Sans MS" pitchFamily="66" charset="0"/>
              </a:rPr>
              <a:t>Certified Chef de Cuisine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000" dirty="0">
                <a:latin typeface="Comic Sans MS" pitchFamily="66" charset="0"/>
              </a:rPr>
              <a:t>practical exam since </a:t>
            </a:r>
            <a:r>
              <a:rPr lang="en-US" altLang="en-US" sz="1000" dirty="0" smtClean="0">
                <a:latin typeface="Comic Sans MS" pitchFamily="66" charset="0"/>
              </a:rPr>
              <a:t>1989</a:t>
            </a:r>
            <a:endParaRPr lang="en-US" altLang="en-US" sz="1000" dirty="0">
              <a:latin typeface="Comic Sans MS" pitchFamily="66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495800" y="4648200"/>
            <a:ext cx="838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accent2"/>
                </a:solidFill>
                <a:latin typeface="Comic Sans MS" pitchFamily="66" charset="0"/>
              </a:rPr>
              <a:t>practical exam since 2003</a:t>
            </a:r>
          </a:p>
        </p:txBody>
      </p:sp>
      <p:sp>
        <p:nvSpPr>
          <p:cNvPr id="6152" name="Text Box 24"/>
          <p:cNvSpPr txBox="1">
            <a:spLocks noChangeArrowheads="1"/>
          </p:cNvSpPr>
          <p:nvPr/>
        </p:nvSpPr>
        <p:spPr bwMode="auto">
          <a:xfrm>
            <a:off x="3505200" y="6096000"/>
            <a:ext cx="990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80808"/>
                </a:solidFill>
                <a:latin typeface="Comic Sans MS" pitchFamily="66" charset="0"/>
              </a:rPr>
              <a:t>Degree of difficulty</a:t>
            </a:r>
          </a:p>
        </p:txBody>
      </p:sp>
      <p:sp>
        <p:nvSpPr>
          <p:cNvPr id="6153" name="Line 25"/>
          <p:cNvSpPr>
            <a:spLocks noChangeShapeType="1"/>
          </p:cNvSpPr>
          <p:nvPr/>
        </p:nvSpPr>
        <p:spPr bwMode="auto">
          <a:xfrm flipV="1">
            <a:off x="4038600" y="2667000"/>
            <a:ext cx="0" cy="3276600"/>
          </a:xfrm>
          <a:prstGeom prst="line">
            <a:avLst/>
          </a:prstGeom>
          <a:noFill/>
          <a:ln w="9525">
            <a:solidFill>
              <a:srgbClr val="08080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457200" y="2590800"/>
            <a:ext cx="32004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mic Sans MS" pitchFamily="66" charset="0"/>
              </a:rPr>
              <a:t>Certified Master Chef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000" dirty="0">
                <a:latin typeface="Comic Sans MS" pitchFamily="66" charset="0"/>
              </a:rPr>
              <a:t>Started in January 2011</a:t>
            </a:r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489248" y="4652804"/>
            <a:ext cx="29718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mic Sans MS" pitchFamily="66" charset="0"/>
              </a:rPr>
              <a:t>Certified Working Chef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000" dirty="0">
                <a:latin typeface="Comic Sans MS" pitchFamily="66" charset="0"/>
              </a:rPr>
              <a:t>First class started in March 2008</a:t>
            </a:r>
          </a:p>
        </p:txBody>
      </p:sp>
      <p:sp>
        <p:nvSpPr>
          <p:cNvPr id="6156" name="TextBox 15"/>
          <p:cNvSpPr txBox="1">
            <a:spLocks noChangeArrowheads="1"/>
          </p:cNvSpPr>
          <p:nvPr/>
        </p:nvSpPr>
        <p:spPr bwMode="auto">
          <a:xfrm>
            <a:off x="3357563" y="1857375"/>
            <a:ext cx="2000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400">
                <a:latin typeface="Comic Sans MS" pitchFamily="66" charset="0"/>
                <a:hlinkClick r:id="rId5"/>
              </a:rPr>
              <a:t>www.ccicc.ca</a:t>
            </a:r>
            <a:endParaRPr lang="en-CA" altLang="en-US" sz="240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2400">
              <a:latin typeface="Comic Sans MS" pitchFamily="66" charset="0"/>
            </a:endParaRPr>
          </a:p>
        </p:txBody>
      </p:sp>
      <p:sp>
        <p:nvSpPr>
          <p:cNvPr id="17" name="Left Brace 16"/>
          <p:cNvSpPr/>
          <p:nvPr/>
        </p:nvSpPr>
        <p:spPr>
          <a:xfrm>
            <a:off x="5435600" y="3644900"/>
            <a:ext cx="406400" cy="28797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685800" y="5613785"/>
            <a:ext cx="29718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latin typeface="Comic Sans MS" pitchFamily="66" charset="0"/>
              </a:rPr>
              <a:t>C of Q – Red Seal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100" dirty="0" smtClean="0">
                <a:latin typeface="Comic Sans MS" pitchFamily="66" charset="0"/>
              </a:rPr>
              <a:t>Apprenticeship / Culinary Schooling</a:t>
            </a:r>
            <a:endParaRPr lang="en-US" altLang="en-US" sz="11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4" grpId="0" autoUpdateAnimBg="0"/>
      <p:bldP spid="37916" grpId="0" autoUpdateAnimBg="0"/>
      <p:bldP spid="1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Getting Ready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Ensure you have the</a:t>
            </a:r>
            <a:r>
              <a:rPr lang="en-US" altLang="en-US" dirty="0" smtClean="0"/>
              <a:t>: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Criteria: Red Seal, 5 years post Red Seal experience, 2 years in a supervisory role, current sanitation certificate OR equivalency (foreign credentials)</a:t>
            </a:r>
            <a:endParaRPr lang="en-US" altLang="en-US" sz="9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Time and the personal commitment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Support of Significant Other and employer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Understanding of the program and examination process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Game plan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All details of the course content is on the website </a:t>
            </a:r>
            <a:r>
              <a:rPr lang="en-US" altLang="en-US" dirty="0" err="1" smtClean="0"/>
              <a:t>at:www.ccicc.ca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First Steps</a:t>
            </a: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idx="1"/>
          </p:nvPr>
        </p:nvSpPr>
        <p:spPr>
          <a:xfrm>
            <a:off x="500063" y="1928813"/>
            <a:ext cx="8229600" cy="4708525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Ensure CCFCC membership is current</a:t>
            </a:r>
          </a:p>
          <a:p>
            <a:pPr eaLnBrk="1" hangingPunct="1"/>
            <a:r>
              <a:rPr lang="en-US" altLang="en-US" sz="2400" smtClean="0"/>
              <a:t>Apply through the </a:t>
            </a:r>
            <a:r>
              <a:rPr lang="en-US" altLang="en-US" sz="2400" smtClean="0">
                <a:hlinkClick r:id="rId3"/>
              </a:rPr>
              <a:t>www.ccicc.ca</a:t>
            </a:r>
            <a:r>
              <a:rPr lang="en-US" altLang="en-US" sz="2400" smtClean="0"/>
              <a:t> website, fill in and printe the application for submission with proof of payment which is also online with PayPal.</a:t>
            </a:r>
          </a:p>
          <a:p>
            <a:pPr eaLnBrk="1" hangingPunct="1"/>
            <a:r>
              <a:rPr lang="en-US" altLang="en-US" sz="2400" smtClean="0"/>
              <a:t>Online is available through SAIT or NAIT</a:t>
            </a:r>
          </a:p>
          <a:p>
            <a:pPr eaLnBrk="1" hangingPunct="1"/>
            <a:r>
              <a:rPr lang="en-US" altLang="en-US" sz="2400" smtClean="0"/>
              <a:t>Registration with CCI - $750 ($1500 for non members). </a:t>
            </a:r>
            <a:r>
              <a:rPr lang="en-US" altLang="en-US" sz="2400" b="1" u="sng" smtClean="0"/>
              <a:t>This does not include courses or exams</a:t>
            </a:r>
          </a:p>
          <a:p>
            <a:pPr eaLnBrk="1" hangingPunct="1"/>
            <a:r>
              <a:rPr lang="en-US" altLang="en-US" sz="2400" smtClean="0"/>
              <a:t>Determine availability of courses</a:t>
            </a:r>
          </a:p>
          <a:p>
            <a:pPr lvl="1" eaLnBrk="1" hangingPunct="1"/>
            <a:r>
              <a:rPr lang="en-US" altLang="en-US" sz="2000" smtClean="0"/>
              <a:t>Local program</a:t>
            </a:r>
          </a:p>
          <a:p>
            <a:pPr lvl="1" eaLnBrk="1" hangingPunct="1"/>
            <a:r>
              <a:rPr lang="en-US" altLang="en-US" sz="2000" smtClean="0"/>
              <a:t>Correspondence</a:t>
            </a:r>
          </a:p>
          <a:p>
            <a:pPr lvl="1" eaLnBrk="1" hangingPunct="1"/>
            <a:r>
              <a:rPr lang="en-US" altLang="en-US" sz="2000" smtClean="0"/>
              <a:t>Online under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Theory Portion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785938"/>
            <a:ext cx="8229600" cy="4708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Complete courses</a:t>
            </a:r>
            <a:r>
              <a:rPr lang="en-US" altLang="en-US" sz="2000" dirty="0" smtClean="0"/>
              <a:t>*</a:t>
            </a:r>
            <a:r>
              <a:rPr lang="en-US" altLang="en-US" sz="2400" dirty="0" smtClean="0"/>
              <a:t> in: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Nutrition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Human Resource Management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Menu Planning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Cost Controls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Practical workshops</a:t>
            </a:r>
            <a:r>
              <a:rPr lang="en-US" altLang="en-US" sz="2000" dirty="0" smtClean="0"/>
              <a:t>*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Presentation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Pastry / Baking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Practice Challenge for practical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1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Challenge the Theory Examination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Passing mark for all exams is 70 % and each has to be passed prior to moving forward to the next 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The Practical Exam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45000"/>
              </a:spcBef>
            </a:pPr>
            <a:r>
              <a:rPr lang="en-US" altLang="en-US" dirty="0" smtClean="0"/>
              <a:t>Historically, the success rate for the practical exam averages 65%.</a:t>
            </a:r>
          </a:p>
          <a:p>
            <a:pPr eaLnBrk="1" hangingPunct="1">
              <a:spcBef>
                <a:spcPct val="45000"/>
              </a:spcBef>
            </a:pPr>
            <a:r>
              <a:rPr lang="en-US" altLang="en-US" dirty="0" smtClean="0"/>
              <a:t>No one thing will cause you to fail the exam. </a:t>
            </a:r>
          </a:p>
          <a:p>
            <a:pPr eaLnBrk="1" hangingPunct="1">
              <a:spcBef>
                <a:spcPct val="45000"/>
              </a:spcBef>
            </a:pPr>
            <a:r>
              <a:rPr lang="en-US" altLang="en-US" b="1" u="sng" dirty="0" smtClean="0"/>
              <a:t>Problem areas leading to poor marks:</a:t>
            </a:r>
          </a:p>
          <a:p>
            <a:pPr lvl="1" eaLnBrk="1" hangingPunct="1">
              <a:spcBef>
                <a:spcPct val="45000"/>
              </a:spcBef>
            </a:pPr>
            <a:r>
              <a:rPr lang="en-US" altLang="en-US" dirty="0" smtClean="0"/>
              <a:t>Poor sanitation</a:t>
            </a:r>
          </a:p>
          <a:p>
            <a:pPr lvl="1" eaLnBrk="1" hangingPunct="1">
              <a:spcBef>
                <a:spcPct val="45000"/>
              </a:spcBef>
            </a:pPr>
            <a:r>
              <a:rPr lang="en-US" altLang="en-US" dirty="0" smtClean="0"/>
              <a:t>Insufficient skills displayed / Lack of practice</a:t>
            </a:r>
          </a:p>
          <a:p>
            <a:pPr lvl="1" eaLnBrk="1" hangingPunct="1">
              <a:spcBef>
                <a:spcPct val="45000"/>
              </a:spcBef>
            </a:pPr>
            <a:r>
              <a:rPr lang="en-US" altLang="en-US" dirty="0" smtClean="0"/>
              <a:t>Untested/un-mastered recipes</a:t>
            </a:r>
          </a:p>
          <a:p>
            <a:pPr lvl="1" eaLnBrk="1" hangingPunct="1">
              <a:spcBef>
                <a:spcPct val="45000"/>
              </a:spcBef>
            </a:pPr>
            <a:r>
              <a:rPr lang="en-US" altLang="en-US" dirty="0" smtClean="0"/>
              <a:t>Failure to deliver the menu</a:t>
            </a:r>
          </a:p>
          <a:p>
            <a:pPr lvl="1" eaLnBrk="1" hangingPunct="1">
              <a:spcBef>
                <a:spcPct val="45000"/>
              </a:spcBef>
            </a:pPr>
            <a:r>
              <a:rPr lang="en-US" altLang="en-US" dirty="0" smtClean="0"/>
              <a:t>Failure to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The Process – Day 1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928688" y="1643063"/>
            <a:ext cx="7572375" cy="5000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b="1" dirty="0" smtClean="0"/>
              <a:t>The </a:t>
            </a:r>
            <a:r>
              <a:rPr lang="en-US" altLang="en-US" sz="3600" b="1" dirty="0" smtClean="0"/>
              <a:t>six course menu consisting of: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b="1" dirty="0" smtClean="0"/>
              <a:t>Appetizer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b="1" dirty="0" smtClean="0"/>
              <a:t>Soup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b="1" dirty="0" smtClean="0"/>
              <a:t>Fish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b="1" dirty="0" smtClean="0"/>
              <a:t>Salad or sorbet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b="1" dirty="0" smtClean="0"/>
              <a:t>Principle plate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b="1" dirty="0" smtClean="0"/>
              <a:t>Dessert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2945</TotalTime>
  <Words>2365</Words>
  <Application>Microsoft Office PowerPoint</Application>
  <PresentationFormat>On-screen Show (4:3)</PresentationFormat>
  <Paragraphs>363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Comic Sans MS</vt:lpstr>
      <vt:lpstr>Arial</vt:lpstr>
      <vt:lpstr>Lucida Sans</vt:lpstr>
      <vt:lpstr>Book Antiqua</vt:lpstr>
      <vt:lpstr>Wingdings 2</vt:lpstr>
      <vt:lpstr>Wingdings</vt:lpstr>
      <vt:lpstr>Wingdings 3</vt:lpstr>
      <vt:lpstr>Scribble</vt:lpstr>
      <vt:lpstr>Times New Roman</vt:lpstr>
      <vt:lpstr>Apex</vt:lpstr>
      <vt:lpstr>PowerPoint Presentation</vt:lpstr>
      <vt:lpstr>Broad Strokes</vt:lpstr>
      <vt:lpstr>Some History</vt:lpstr>
      <vt:lpstr>The context</vt:lpstr>
      <vt:lpstr>Getting Ready</vt:lpstr>
      <vt:lpstr>First Steps</vt:lpstr>
      <vt:lpstr>Theory Portion</vt:lpstr>
      <vt:lpstr>The Practical Exam</vt:lpstr>
      <vt:lpstr>The Process – Day 1</vt:lpstr>
      <vt:lpstr>The Process – Day 1</vt:lpstr>
      <vt:lpstr>The Process – Day 1</vt:lpstr>
      <vt:lpstr>The Process</vt:lpstr>
      <vt:lpstr>The Process</vt:lpstr>
      <vt:lpstr>The Process</vt:lpstr>
      <vt:lpstr>The Process</vt:lpstr>
      <vt:lpstr>The Process</vt:lpstr>
      <vt:lpstr>The Process</vt:lpstr>
      <vt:lpstr>The Process</vt:lpstr>
      <vt:lpstr>Example of Practical Day 2</vt:lpstr>
      <vt:lpstr>Notes</vt:lpstr>
      <vt:lpstr>Notes</vt:lpstr>
      <vt:lpstr>Evaluation/Marking</vt:lpstr>
      <vt:lpstr>Evaluation/Marking</vt:lpstr>
      <vt:lpstr>Evaluation/Marking</vt:lpstr>
      <vt:lpstr>Things to watch for</vt:lpstr>
      <vt:lpstr>Presentation</vt:lpstr>
      <vt:lpstr>What it should look like</vt:lpstr>
      <vt:lpstr>What it should not look like</vt:lpstr>
      <vt:lpstr>Guaranteed to Happen</vt:lpstr>
      <vt:lpstr>Set yourself up for success</vt:lpstr>
      <vt:lpstr>Q and A</vt:lpstr>
    </vt:vector>
  </TitlesOfParts>
  <Company>Norm Myshok, C.C.C.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Norm Myshok</dc:creator>
  <cp:lastModifiedBy>wbonner@flemingc.on.ca</cp:lastModifiedBy>
  <cp:revision>219</cp:revision>
  <dcterms:created xsi:type="dcterms:W3CDTF">2004-01-25T02:36:22Z</dcterms:created>
  <dcterms:modified xsi:type="dcterms:W3CDTF">2023-06-21T17:33:58Z</dcterms:modified>
</cp:coreProperties>
</file>